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10.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4" r:id="rId10"/>
    <p:sldMasterId id="2147483751" r:id="rId11"/>
  </p:sldMasterIdLst>
  <p:notesMasterIdLst>
    <p:notesMasterId r:id="rId49"/>
  </p:notesMasterIdLst>
  <p:sldIdLst>
    <p:sldId id="258" r:id="rId12"/>
    <p:sldId id="259" r:id="rId13"/>
    <p:sldId id="461" r:id="rId14"/>
    <p:sldId id="462" r:id="rId15"/>
    <p:sldId id="463" r:id="rId16"/>
    <p:sldId id="464" r:id="rId17"/>
    <p:sldId id="465" r:id="rId18"/>
    <p:sldId id="466" r:id="rId19"/>
    <p:sldId id="467" r:id="rId20"/>
    <p:sldId id="468" r:id="rId21"/>
    <p:sldId id="469" r:id="rId22"/>
    <p:sldId id="470" r:id="rId23"/>
    <p:sldId id="471" r:id="rId24"/>
    <p:sldId id="472" r:id="rId25"/>
    <p:sldId id="473" r:id="rId26"/>
    <p:sldId id="474" r:id="rId27"/>
    <p:sldId id="475" r:id="rId28"/>
    <p:sldId id="476" r:id="rId29"/>
    <p:sldId id="490" r:id="rId30"/>
    <p:sldId id="509" r:id="rId31"/>
    <p:sldId id="491" r:id="rId32"/>
    <p:sldId id="492" r:id="rId33"/>
    <p:sldId id="497" r:id="rId34"/>
    <p:sldId id="493" r:id="rId35"/>
    <p:sldId id="494" r:id="rId36"/>
    <p:sldId id="495" r:id="rId37"/>
    <p:sldId id="496" r:id="rId38"/>
    <p:sldId id="500" r:id="rId39"/>
    <p:sldId id="501" r:id="rId40"/>
    <p:sldId id="502" r:id="rId41"/>
    <p:sldId id="510" r:id="rId42"/>
    <p:sldId id="503" r:id="rId43"/>
    <p:sldId id="504" r:id="rId44"/>
    <p:sldId id="505" r:id="rId45"/>
    <p:sldId id="506" r:id="rId46"/>
    <p:sldId id="507" r:id="rId47"/>
    <p:sldId id="508" r:id="rId48"/>
  </p:sldIdLst>
  <p:sldSz cx="9144000" cy="6858000" type="screen4x3"/>
  <p:notesSz cx="7019925" cy="9305925"/>
  <p:embeddedFontLst>
    <p:embeddedFont>
      <p:font typeface="Calibri" panose="020F0502020204030204" pitchFamily="34" charset="0"/>
      <p:regular r:id="rId50"/>
      <p:bold r:id="rId51"/>
      <p:italic r:id="rId52"/>
      <p:boldItalic r:id="rId53"/>
    </p:embeddedFont>
    <p:embeddedFont>
      <p:font typeface="Times" panose="02020603050405020304" pitchFamily="18" charset="0"/>
      <p:regular r:id="rId54"/>
      <p:bold r:id="rId55"/>
      <p:italic r:id="rId56"/>
      <p:boldItalic r:id="rId57"/>
    </p:embeddedFont>
    <p:embeddedFont>
      <p:font typeface="Helvetica Neue" panose="020B0604020202020204"/>
      <p:regular r:id="rId58"/>
      <p:bold r:id="rId59"/>
      <p:italic r:id="rId60"/>
      <p:boldItalic r:id="rId61"/>
    </p:embeddedFont>
    <p:embeddedFont>
      <p:font typeface="SJSU Spartan Regular" panose="02000000000000000000" charset="0"/>
      <p:regular r:id="rId62"/>
    </p:embeddedFont>
    <p:embeddedFont>
      <p:font typeface="SJSU Spartan Bold" panose="02000000000000000000"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461"/>
            <p14:sldId id="462"/>
            <p14:sldId id="463"/>
            <p14:sldId id="464"/>
            <p14:sldId id="465"/>
            <p14:sldId id="466"/>
            <p14:sldId id="467"/>
            <p14:sldId id="468"/>
            <p14:sldId id="469"/>
            <p14:sldId id="470"/>
            <p14:sldId id="471"/>
            <p14:sldId id="472"/>
            <p14:sldId id="473"/>
            <p14:sldId id="474"/>
            <p14:sldId id="475"/>
            <p14:sldId id="476"/>
            <p14:sldId id="490"/>
            <p14:sldId id="509"/>
            <p14:sldId id="491"/>
            <p14:sldId id="492"/>
            <p14:sldId id="497"/>
            <p14:sldId id="493"/>
            <p14:sldId id="494"/>
            <p14:sldId id="495"/>
            <p14:sldId id="496"/>
            <p14:sldId id="500"/>
            <p14:sldId id="501"/>
            <p14:sldId id="502"/>
            <p14:sldId id="510"/>
            <p14:sldId id="503"/>
            <p14:sldId id="504"/>
            <p14:sldId id="505"/>
            <p14:sldId id="506"/>
            <p14:sldId id="507"/>
            <p14:sldId id="508"/>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76" autoAdjust="0"/>
    <p:restoredTop sz="95597" autoAdjust="0"/>
  </p:normalViewPr>
  <p:slideViewPr>
    <p:cSldViewPr snapToGrid="0">
      <p:cViewPr varScale="1">
        <p:scale>
          <a:sx n="66" d="100"/>
          <a:sy n="66" d="100"/>
        </p:scale>
        <p:origin x="-1180" y="-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4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12.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font" Target="fonts/font7.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10.fntdata"/><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80856320"/>
        <c:axId val="185462144"/>
      </c:barChart>
      <c:catAx>
        <c:axId val="180856320"/>
        <c:scaling>
          <c:orientation val="minMax"/>
        </c:scaling>
        <c:delete val="1"/>
        <c:axPos val="b"/>
        <c:numFmt formatCode="General" sourceLinked="1"/>
        <c:majorTickMark val="none"/>
        <c:minorTickMark val="none"/>
        <c:tickLblPos val="nextTo"/>
        <c:crossAx val="185462144"/>
        <c:crosses val="autoZero"/>
        <c:auto val="1"/>
        <c:lblAlgn val="ctr"/>
        <c:lblOffset val="100"/>
        <c:noMultiLvlLbl val="0"/>
      </c:catAx>
      <c:valAx>
        <c:axId val="185462144"/>
        <c:scaling>
          <c:orientation val="minMax"/>
          <c:max val="1"/>
          <c:min val="0"/>
        </c:scaling>
        <c:delete val="1"/>
        <c:axPos val="l"/>
        <c:numFmt formatCode="General" sourceLinked="1"/>
        <c:majorTickMark val="none"/>
        <c:minorTickMark val="none"/>
        <c:tickLblPos val="nextTo"/>
        <c:crossAx val="18085632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0682496"/>
        <c:axId val="185464448"/>
      </c:barChart>
      <c:catAx>
        <c:axId val="200682496"/>
        <c:scaling>
          <c:orientation val="minMax"/>
        </c:scaling>
        <c:delete val="1"/>
        <c:axPos val="b"/>
        <c:numFmt formatCode="General" sourceLinked="1"/>
        <c:majorTickMark val="none"/>
        <c:minorTickMark val="none"/>
        <c:tickLblPos val="nextTo"/>
        <c:crossAx val="185464448"/>
        <c:crosses val="autoZero"/>
        <c:auto val="1"/>
        <c:lblAlgn val="ctr"/>
        <c:lblOffset val="100"/>
        <c:noMultiLvlLbl val="0"/>
      </c:catAx>
      <c:valAx>
        <c:axId val="185464448"/>
        <c:scaling>
          <c:orientation val="minMax"/>
          <c:max val="1"/>
          <c:min val="0"/>
        </c:scaling>
        <c:delete val="1"/>
        <c:axPos val="l"/>
        <c:numFmt formatCode="General" sourceLinked="1"/>
        <c:majorTickMark val="none"/>
        <c:minorTickMark val="none"/>
        <c:tickLblPos val="nextTo"/>
        <c:crossAx val="20068249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80857344"/>
        <c:axId val="185466176"/>
      </c:lineChart>
      <c:catAx>
        <c:axId val="1808573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5466176"/>
        <c:crossesAt val="0"/>
        <c:auto val="1"/>
        <c:lblAlgn val="ctr"/>
        <c:lblOffset val="100"/>
        <c:noMultiLvlLbl val="0"/>
      </c:catAx>
      <c:valAx>
        <c:axId val="18546617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0857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80731904"/>
        <c:axId val="185460416"/>
      </c:barChart>
      <c:catAx>
        <c:axId val="180731904"/>
        <c:scaling>
          <c:orientation val="minMax"/>
        </c:scaling>
        <c:delete val="1"/>
        <c:axPos val="b"/>
        <c:numFmt formatCode="General" sourceLinked="1"/>
        <c:majorTickMark val="none"/>
        <c:minorTickMark val="none"/>
        <c:tickLblPos val="nextTo"/>
        <c:crossAx val="185460416"/>
        <c:crosses val="autoZero"/>
        <c:auto val="1"/>
        <c:lblAlgn val="ctr"/>
        <c:lblOffset val="100"/>
        <c:noMultiLvlLbl val="0"/>
      </c:catAx>
      <c:valAx>
        <c:axId val="185460416"/>
        <c:scaling>
          <c:orientation val="minMax"/>
          <c:max val="1"/>
          <c:min val="0"/>
        </c:scaling>
        <c:delete val="1"/>
        <c:axPos val="l"/>
        <c:numFmt formatCode="General" sourceLinked="1"/>
        <c:majorTickMark val="none"/>
        <c:minorTickMark val="none"/>
        <c:tickLblPos val="nextTo"/>
        <c:crossAx val="18073190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66BE5585-5706-4A65-8753-B295ED1777B0}" type="datetimeFigureOut">
              <a:rPr lang="en-US" smtClean="0"/>
              <a:t>9/3/2019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57958" indent="-291522" eaLnBrk="0" hangingPunct="0">
              <a:spcBef>
                <a:spcPct val="30000"/>
              </a:spcBef>
              <a:defRPr sz="1200">
                <a:solidFill>
                  <a:schemeClr val="tx1"/>
                </a:solidFill>
                <a:latin typeface="Calibri" pitchFamily="34" charset="0"/>
              </a:defRPr>
            </a:lvl2pPr>
            <a:lvl3pPr marL="1166089" indent="-233218" eaLnBrk="0" hangingPunct="0">
              <a:spcBef>
                <a:spcPct val="30000"/>
              </a:spcBef>
              <a:defRPr sz="1200">
                <a:solidFill>
                  <a:schemeClr val="tx1"/>
                </a:solidFill>
                <a:latin typeface="Calibri" pitchFamily="34" charset="0"/>
              </a:defRPr>
            </a:lvl3pPr>
            <a:lvl4pPr marL="1632524" indent="-233218" eaLnBrk="0" hangingPunct="0">
              <a:spcBef>
                <a:spcPct val="30000"/>
              </a:spcBef>
              <a:defRPr sz="1200">
                <a:solidFill>
                  <a:schemeClr val="tx1"/>
                </a:solidFill>
                <a:latin typeface="Calibri" pitchFamily="34" charset="0"/>
              </a:defRPr>
            </a:lvl4pPr>
            <a:lvl5pPr marL="2098959" indent="-233218" eaLnBrk="0" hangingPunct="0">
              <a:spcBef>
                <a:spcPct val="30000"/>
              </a:spcBef>
              <a:defRPr sz="1200">
                <a:solidFill>
                  <a:schemeClr val="tx1"/>
                </a:solidFill>
                <a:latin typeface="Calibri" pitchFamily="34" charset="0"/>
              </a:defRPr>
            </a:lvl5pPr>
            <a:lvl6pPr marL="2565395" indent="-233218" eaLnBrk="0" fontAlgn="base" hangingPunct="0">
              <a:spcBef>
                <a:spcPct val="30000"/>
              </a:spcBef>
              <a:spcAft>
                <a:spcPct val="0"/>
              </a:spcAft>
              <a:defRPr sz="1200">
                <a:solidFill>
                  <a:schemeClr val="tx1"/>
                </a:solidFill>
                <a:latin typeface="Calibri" pitchFamily="34" charset="0"/>
              </a:defRPr>
            </a:lvl6pPr>
            <a:lvl7pPr marL="3031830" indent="-233218" eaLnBrk="0" fontAlgn="base" hangingPunct="0">
              <a:spcBef>
                <a:spcPct val="30000"/>
              </a:spcBef>
              <a:spcAft>
                <a:spcPct val="0"/>
              </a:spcAft>
              <a:defRPr sz="1200">
                <a:solidFill>
                  <a:schemeClr val="tx1"/>
                </a:solidFill>
                <a:latin typeface="Calibri" pitchFamily="34" charset="0"/>
              </a:defRPr>
            </a:lvl7pPr>
            <a:lvl8pPr marL="3498266" indent="-233218" eaLnBrk="0" fontAlgn="base" hangingPunct="0">
              <a:spcBef>
                <a:spcPct val="30000"/>
              </a:spcBef>
              <a:spcAft>
                <a:spcPct val="0"/>
              </a:spcAft>
              <a:defRPr sz="1200">
                <a:solidFill>
                  <a:schemeClr val="tx1"/>
                </a:solidFill>
                <a:latin typeface="Calibri" pitchFamily="34" charset="0"/>
              </a:defRPr>
            </a:lvl8pPr>
            <a:lvl9pPr marL="3964701" indent="-233218"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E4100A53-FA70-451E-BFDE-3EBAF626AEC7}" type="slidenum">
              <a:rPr lang="en-US" altLang="en-US" smtClean="0">
                <a:latin typeface="Arial" charset="0"/>
              </a:rPr>
              <a:pPr eaLnBrk="1" hangingPunct="1">
                <a:spcBef>
                  <a:spcPct val="0"/>
                </a:spcBef>
              </a:pPr>
              <a:t>3</a:t>
            </a:fld>
            <a:endParaRPr lang="en-US" alt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4275" y="706438"/>
            <a:ext cx="4651375" cy="3489325"/>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9/3/2019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46943581"/>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10332664"/>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728775724"/>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608952849"/>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470565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9/3/2019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483177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3235739"/>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367482267"/>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AF66E20-C82E-4A5E-B721-F65A6C7B5FCB}" type="datetimeFigureOut">
              <a:rPr lang="en-US" smtClean="0">
                <a:solidFill>
                  <a:prstClr val="black"/>
                </a:solidFill>
              </a:rPr>
              <a:pPr/>
              <a:t>9/3/2019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E5B2FB-9360-4722-85AB-6D2389CF28E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6607226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171" y="6247906"/>
            <a:ext cx="2130093" cy="472896"/>
          </a:xfrm>
          <a:prstGeom prst="rect">
            <a:avLst/>
          </a:prstGeom>
        </p:spPr>
        <p:txBody>
          <a:bodyPr lIns="82945" tIns="41473" rIns="82945" bIns="41473"/>
          <a:lstStyle/>
          <a:p>
            <a:endParaRPr lang="en-US">
              <a:solidFill>
                <a:prstClr val="black"/>
              </a:solidFill>
            </a:endParaRPr>
          </a:p>
        </p:txBody>
      </p:sp>
      <p:sp>
        <p:nvSpPr>
          <p:cNvPr id="3" name="Footer Placeholder 2"/>
          <p:cNvSpPr>
            <a:spLocks noGrp="1"/>
          </p:cNvSpPr>
          <p:nvPr>
            <p:ph type="ftr" sz="quarter" idx="11"/>
          </p:nvPr>
        </p:nvSpPr>
        <p:spPr>
          <a:xfrm>
            <a:off x="3127054" y="6247906"/>
            <a:ext cx="2898142" cy="472896"/>
          </a:xfrm>
          <a:prstGeom prst="rect">
            <a:avLst/>
          </a:prstGeom>
        </p:spPr>
        <p:txBody>
          <a:bodyPr lIns="82945" tIns="41473" rIns="82945" bIns="41473"/>
          <a:lstStyle/>
          <a:p>
            <a:endParaRPr lang="en-US">
              <a:solidFill>
                <a:prstClr val="black"/>
              </a:solidFill>
            </a:endParaRPr>
          </a:p>
        </p:txBody>
      </p:sp>
      <p:sp>
        <p:nvSpPr>
          <p:cNvPr id="4" name="Slide Number Placeholder 3"/>
          <p:cNvSpPr>
            <a:spLocks noGrp="1"/>
          </p:cNvSpPr>
          <p:nvPr>
            <p:ph type="sldNum" sz="quarter" idx="12"/>
          </p:nvPr>
        </p:nvSpPr>
        <p:spPr>
          <a:xfrm>
            <a:off x="6555842" y="6247906"/>
            <a:ext cx="2130093" cy="472896"/>
          </a:xfrm>
          <a:prstGeom prst="rect">
            <a:avLst/>
          </a:prstGeom>
        </p:spPr>
        <p:txBody>
          <a:bodyPr lIns="82945" tIns="41473" rIns="82945" bIns="41473"/>
          <a:lstStyle/>
          <a:p>
            <a:fld id="{6169AF15-CCED-4069-AD85-67804E0BBEDB}" type="slidenum">
              <a:rPr>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204152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AF66E20-C82E-4A5E-B721-F65A6C7B5FCB}" type="datetimeFigureOut">
              <a:rPr lang="en-US" smtClean="0"/>
              <a:pPr/>
              <a:t>9/3/2019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E5B2FB-9360-4722-85AB-6D2389CF28E0}" type="slidenum">
              <a:rPr lang="en-US" smtClean="0"/>
              <a:pPr/>
              <a:t>‹#›</a:t>
            </a:fld>
            <a:endParaRPr lang="en-US"/>
          </a:p>
        </p:txBody>
      </p:sp>
    </p:spTree>
    <p:extLst>
      <p:ext uri="{BB962C8B-B14F-4D97-AF65-F5344CB8AC3E}">
        <p14:creationId xmlns:p14="http://schemas.microsoft.com/office/powerpoint/2010/main" val="2906581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1 Başlık"/>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2 Alt Başlık"/>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tr-TR" smtClean="0"/>
              <a:t>Asıl alt başlık stilini düzenlemek için tıklatın</a:t>
            </a:r>
            <a:endParaRPr lang="tr-T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s-E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D0141E79-96EF-46CF-80D6-23C65477A20F}" type="slidenum">
              <a:rPr lang="es-ES"/>
              <a:pPr>
                <a:defRPr/>
              </a:pPr>
              <a:t>‹#›</a:t>
            </a:fld>
            <a:endParaRPr lang="es-ES"/>
          </a:p>
        </p:txBody>
      </p:sp>
    </p:spTree>
    <p:extLst>
      <p:ext uri="{BB962C8B-B14F-4D97-AF65-F5344CB8AC3E}">
        <p14:creationId xmlns:p14="http://schemas.microsoft.com/office/powerpoint/2010/main" val="2910494258"/>
      </p:ext>
    </p:extLst>
  </p:cSld>
  <p:clrMapOvr>
    <a:masterClrMapping/>
  </p:clrMapOvr>
  <p:transition spd="med">
    <p:wheel spokes="3"/>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7" Type="http://schemas.openxmlformats.org/officeDocument/2006/relationships/theme" Target="../theme/theme1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5" Type="http://schemas.openxmlformats.org/officeDocument/2006/relationships/theme" Target="../theme/theme11.xml"/><Relationship Id="rId4" Type="http://schemas.openxmlformats.org/officeDocument/2006/relationships/slideLayout" Target="../slideLayouts/slideLayout5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6.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9.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255648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280315824"/>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2" r:id="rId3"/>
    <p:sldLayoutId id="2147483743"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Volkswagen%20emissions%20scandal-%20A%20timeline%20-%20Copy.mp4"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2" Type="http://schemas.openxmlformats.org/officeDocument/2006/relationships/hyperlink" Target="Class%203_7%20Marks%20of%20Good%20Technical%20Writing.mp4" TargetMode="Externa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Sep 3,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0" y="1285875"/>
            <a:ext cx="8001000" cy="1071563"/>
          </a:xfrm>
        </p:spPr>
        <p:txBody>
          <a:bodyPr/>
          <a:lstStyle/>
          <a:p>
            <a:pPr algn="l" eaLnBrk="1" hangingPunct="1"/>
            <a:r>
              <a:rPr lang="en-US" altLang="en-US" sz="2400" b="1" dirty="0" smtClean="0">
                <a:solidFill>
                  <a:srgbClr val="FF0000"/>
                </a:solidFill>
              </a:rPr>
              <a:t>ENGINEERING AS AN ETHICAL </a:t>
            </a:r>
            <a:br>
              <a:rPr lang="en-US" altLang="en-US" sz="2400" b="1" dirty="0" smtClean="0">
                <a:solidFill>
                  <a:srgbClr val="FF0000"/>
                </a:solidFill>
              </a:rPr>
            </a:br>
            <a:r>
              <a:rPr lang="en-US" altLang="en-US" sz="2400" b="1" dirty="0" smtClean="0">
                <a:solidFill>
                  <a:srgbClr val="FF0000"/>
                </a:solidFill>
              </a:rPr>
              <a:t>PROFESSION</a:t>
            </a:r>
            <a:endParaRPr lang="tr-TR" altLang="en-US" sz="2400" b="1" dirty="0" smtClean="0">
              <a:solidFill>
                <a:srgbClr val="FF0000"/>
              </a:solidFill>
            </a:endParaRPr>
          </a:p>
        </p:txBody>
      </p:sp>
      <p:sp>
        <p:nvSpPr>
          <p:cNvPr id="10243" name="Rectangle 3"/>
          <p:cNvSpPr>
            <a:spLocks noGrp="1" noChangeArrowheads="1"/>
          </p:cNvSpPr>
          <p:nvPr>
            <p:ph idx="1"/>
          </p:nvPr>
        </p:nvSpPr>
        <p:spPr>
          <a:xfrm>
            <a:off x="214313" y="2286000"/>
            <a:ext cx="8186737" cy="4357688"/>
          </a:xfrm>
        </p:spPr>
        <p:txBody>
          <a:bodyPr/>
          <a:lstStyle/>
          <a:p>
            <a:r>
              <a:rPr lang="en-US" altLang="en-US" sz="2400" dirty="0" smtClean="0">
                <a:cs typeface="Times New Roman" pitchFamily="18" charset="0"/>
              </a:rPr>
              <a:t>What is a Profession?</a:t>
            </a:r>
          </a:p>
          <a:p>
            <a:pPr lvl="1"/>
            <a:r>
              <a:rPr lang="en-US" altLang="en-US" sz="2400" dirty="0" smtClean="0">
                <a:cs typeface="Times New Roman" pitchFamily="18" charset="0"/>
              </a:rPr>
              <a:t>special expertise</a:t>
            </a:r>
          </a:p>
          <a:p>
            <a:pPr lvl="1"/>
            <a:r>
              <a:rPr lang="en-US" altLang="en-US" sz="2400" dirty="0" smtClean="0">
                <a:cs typeface="Times New Roman" pitchFamily="18" charset="0"/>
              </a:rPr>
              <a:t>shared moral values</a:t>
            </a:r>
          </a:p>
          <a:p>
            <a:pPr lvl="1"/>
            <a:r>
              <a:rPr lang="en-US" altLang="en-US" sz="2400" dirty="0" smtClean="0">
                <a:cs typeface="Times New Roman" pitchFamily="18" charset="0"/>
              </a:rPr>
              <a:t>dependent public</a:t>
            </a:r>
          </a:p>
          <a:p>
            <a:pPr lvl="1"/>
            <a:r>
              <a:rPr lang="en-US" altLang="en-US" sz="2400" dirty="0" smtClean="0">
                <a:cs typeface="Times New Roman" pitchFamily="18" charset="0"/>
              </a:rPr>
              <a:t>self-regulation</a:t>
            </a:r>
          </a:p>
          <a:p>
            <a:pPr lvl="1"/>
            <a:r>
              <a:rPr lang="en-US" altLang="en-US" sz="2400" dirty="0" smtClean="0">
                <a:cs typeface="Times New Roman" pitchFamily="18" charset="0"/>
              </a:rPr>
              <a:t>promote and protect right actions</a:t>
            </a:r>
          </a:p>
          <a:p>
            <a:r>
              <a:rPr lang="en-US" altLang="en-US" sz="2400" dirty="0" smtClean="0">
                <a:cs typeface="Times New Roman" pitchFamily="18" charset="0"/>
              </a:rPr>
              <a:t>The responsibility to be ethical </a:t>
            </a:r>
          </a:p>
          <a:p>
            <a:r>
              <a:rPr lang="en-US" altLang="en-US" sz="2400" dirty="0" smtClean="0">
                <a:cs typeface="Times New Roman" pitchFamily="18" charset="0"/>
              </a:rPr>
              <a:t>The right to be ethical </a:t>
            </a:r>
          </a:p>
          <a:p>
            <a:r>
              <a:rPr lang="en-US" altLang="en-US" sz="2400" dirty="0" smtClean="0">
                <a:cs typeface="Times New Roman" pitchFamily="18" charset="0"/>
              </a:rPr>
              <a:t>Values embedded in technology</a:t>
            </a:r>
          </a:p>
          <a:p>
            <a:pPr>
              <a:buFontTx/>
              <a:buNone/>
            </a:pPr>
            <a:endParaRPr lang="en-US" altLang="en-US" sz="2400" dirty="0" smtClean="0"/>
          </a:p>
          <a:p>
            <a:pPr algn="just">
              <a:spcBef>
                <a:spcPct val="50000"/>
              </a:spcBef>
            </a:pPr>
            <a:endParaRPr lang="en-US" altLang="en-US" sz="2400" dirty="0" smtClean="0"/>
          </a:p>
        </p:txBody>
      </p:sp>
    </p:spTree>
    <p:extLst>
      <p:ext uri="{BB962C8B-B14F-4D97-AF65-F5344CB8AC3E}">
        <p14:creationId xmlns:p14="http://schemas.microsoft.com/office/powerpoint/2010/main" val="199717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0" y="1285875"/>
            <a:ext cx="8001000" cy="1071563"/>
          </a:xfrm>
        </p:spPr>
        <p:txBody>
          <a:bodyPr/>
          <a:lstStyle/>
          <a:p>
            <a:pPr algn="l" eaLnBrk="1" hangingPunct="1"/>
            <a:r>
              <a:rPr lang="en-US" altLang="en-US" sz="2400" b="1" smtClean="0">
                <a:solidFill>
                  <a:srgbClr val="FF0000"/>
                </a:solidFill>
              </a:rPr>
              <a:t>Why Ethics?</a:t>
            </a:r>
          </a:p>
        </p:txBody>
      </p:sp>
      <p:sp>
        <p:nvSpPr>
          <p:cNvPr id="11267" name="Rectangle 3"/>
          <p:cNvSpPr>
            <a:spLocks noGrp="1" noChangeArrowheads="1"/>
          </p:cNvSpPr>
          <p:nvPr>
            <p:ph idx="1"/>
          </p:nvPr>
        </p:nvSpPr>
        <p:spPr>
          <a:xfrm>
            <a:off x="214313" y="2286000"/>
            <a:ext cx="8186737" cy="4357688"/>
          </a:xfrm>
        </p:spPr>
        <p:txBody>
          <a:bodyPr/>
          <a:lstStyle/>
          <a:p>
            <a:r>
              <a:rPr lang="en-US" altLang="en-US" sz="2400" smtClean="0">
                <a:cs typeface="Times New Roman" pitchFamily="18" charset="0"/>
              </a:rPr>
              <a:t>Integral part of the success of your career</a:t>
            </a:r>
          </a:p>
          <a:p>
            <a:endParaRPr lang="en-US" altLang="en-US" sz="2400" smtClean="0">
              <a:cs typeface="Times New Roman" pitchFamily="18" charset="0"/>
            </a:endParaRPr>
          </a:p>
          <a:p>
            <a:r>
              <a:rPr lang="en-US" altLang="en-US" sz="2400" smtClean="0">
                <a:cs typeface="Times New Roman" pitchFamily="18" charset="0"/>
              </a:rPr>
              <a:t>Integrity can be our most valuable asset,</a:t>
            </a:r>
          </a:p>
          <a:p>
            <a:pPr lvl="1"/>
            <a:r>
              <a:rPr lang="en-US" altLang="en-US" sz="2400" smtClean="0">
                <a:cs typeface="Times New Roman" pitchFamily="18" charset="0"/>
              </a:rPr>
              <a:t> Leads to trust in work relationships</a:t>
            </a:r>
          </a:p>
          <a:p>
            <a:pPr lvl="1"/>
            <a:r>
              <a:rPr lang="en-US" altLang="en-US" sz="2400" smtClean="0">
                <a:cs typeface="Times New Roman" pitchFamily="18" charset="0"/>
              </a:rPr>
              <a:t>Frees them from controls necessary                    when trust doesn’t exist</a:t>
            </a:r>
            <a:endParaRPr lang="en-US" altLang="en-US" sz="2400" smtClean="0"/>
          </a:p>
          <a:p>
            <a:pPr algn="just">
              <a:spcBef>
                <a:spcPct val="50000"/>
              </a:spcBef>
            </a:pPr>
            <a:endParaRPr lang="en-US" altLang="en-US" sz="2400" smtClean="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7938" y="2324100"/>
            <a:ext cx="2786062"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2634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down)">
                                      <p:cBhvr>
                                        <p:cTn id="7" dur="500"/>
                                        <p:tgtEl>
                                          <p:spTgt spid="337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0" y="1285875"/>
            <a:ext cx="8001000" cy="1071563"/>
          </a:xfrm>
        </p:spPr>
        <p:txBody>
          <a:bodyPr/>
          <a:lstStyle/>
          <a:p>
            <a:pPr algn="l" eaLnBrk="1" hangingPunct="1"/>
            <a:r>
              <a:rPr lang="en-US" altLang="en-US" sz="2400" b="1" smtClean="0">
                <a:solidFill>
                  <a:srgbClr val="FF0000"/>
                </a:solidFill>
              </a:rPr>
              <a:t>SO WHY BOTHER WITH ETHICS??</a:t>
            </a:r>
            <a:endParaRPr lang="tr-TR" altLang="en-US" sz="2400" b="1" smtClean="0">
              <a:solidFill>
                <a:srgbClr val="FF0000"/>
              </a:solidFill>
            </a:endParaRPr>
          </a:p>
        </p:txBody>
      </p:sp>
      <p:sp>
        <p:nvSpPr>
          <p:cNvPr id="12291" name="Rectangle 3"/>
          <p:cNvSpPr>
            <a:spLocks noGrp="1" noChangeArrowheads="1"/>
          </p:cNvSpPr>
          <p:nvPr>
            <p:ph idx="1"/>
          </p:nvPr>
        </p:nvSpPr>
        <p:spPr>
          <a:xfrm>
            <a:off x="214313" y="2286000"/>
            <a:ext cx="8143875" cy="4357688"/>
          </a:xfrm>
        </p:spPr>
        <p:txBody>
          <a:bodyPr/>
          <a:lstStyle/>
          <a:p>
            <a:r>
              <a:rPr lang="en-US" altLang="en-US" sz="2400" smtClean="0">
                <a:latin typeface="Times" charset="0"/>
              </a:rPr>
              <a:t>Special knowledge</a:t>
            </a:r>
          </a:p>
          <a:p>
            <a:r>
              <a:rPr lang="en-US" altLang="en-US" sz="2400" smtClean="0">
                <a:latin typeface="Times" charset="0"/>
              </a:rPr>
              <a:t>Involved in decision-making</a:t>
            </a:r>
          </a:p>
          <a:p>
            <a:pPr>
              <a:buFontTx/>
              <a:buNone/>
            </a:pPr>
            <a:endParaRPr lang="en-US" altLang="en-US" sz="2400" smtClean="0">
              <a:latin typeface="Times" charset="0"/>
            </a:endParaRPr>
          </a:p>
          <a:p>
            <a:pPr>
              <a:buFontTx/>
              <a:buNone/>
            </a:pPr>
            <a:endParaRPr lang="en-US" altLang="en-US" sz="2400" smtClean="0">
              <a:latin typeface="Times" charset="0"/>
            </a:endParaRPr>
          </a:p>
          <a:p>
            <a:pPr algn="just">
              <a:buFontTx/>
              <a:buNone/>
            </a:pPr>
            <a:r>
              <a:rPr lang="en-US" altLang="en-US" sz="2400" smtClean="0">
                <a:solidFill>
                  <a:srgbClr val="C00000"/>
                </a:solidFill>
              </a:rPr>
              <a:t>   “Practicing engineers are more apt to get into trouble as a result of a failure to properly anticipate and handle ethical problems rather than as a result of a traditional engineering problems!”</a:t>
            </a:r>
          </a:p>
          <a:p>
            <a:pPr>
              <a:buFontTx/>
              <a:buNone/>
            </a:pPr>
            <a:endParaRPr lang="en-US" altLang="en-US" sz="2400" smtClean="0"/>
          </a:p>
          <a:p>
            <a:pPr algn="just">
              <a:spcBef>
                <a:spcPct val="50000"/>
              </a:spcBef>
            </a:pPr>
            <a:endParaRPr lang="en-US" altLang="en-US" sz="2400" smtClean="0"/>
          </a:p>
        </p:txBody>
      </p:sp>
    </p:spTree>
    <p:extLst>
      <p:ext uri="{BB962C8B-B14F-4D97-AF65-F5344CB8AC3E}">
        <p14:creationId xmlns:p14="http://schemas.microsoft.com/office/powerpoint/2010/main" val="723120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28625" y="1071563"/>
            <a:ext cx="8229600" cy="1143000"/>
          </a:xfrm>
        </p:spPr>
        <p:txBody>
          <a:bodyPr/>
          <a:lstStyle/>
          <a:p>
            <a:pPr algn="l" eaLnBrk="1" hangingPunct="1"/>
            <a:r>
              <a:rPr lang="en-US" altLang="en-US" sz="2400" b="1" smtClean="0">
                <a:solidFill>
                  <a:srgbClr val="FF0000"/>
                </a:solidFill>
              </a:rPr>
              <a:t>RESULT OF ETHICAL EQUATIONS</a:t>
            </a:r>
            <a:endParaRPr lang="tr-TR" altLang="en-US" sz="2400" b="1" smtClean="0">
              <a:solidFill>
                <a:srgbClr val="FF0000"/>
              </a:solidFill>
            </a:endParaRPr>
          </a:p>
        </p:txBody>
      </p:sp>
      <p:graphicFrame>
        <p:nvGraphicFramePr>
          <p:cNvPr id="6" name="Content Placeholder 5"/>
          <p:cNvGraphicFramePr>
            <a:graphicFrameLocks noGrp="1"/>
          </p:cNvGraphicFramePr>
          <p:nvPr>
            <p:ph idx="1"/>
          </p:nvPr>
        </p:nvGraphicFramePr>
        <p:xfrm>
          <a:off x="500063" y="2000250"/>
          <a:ext cx="8043862" cy="4511675"/>
        </p:xfrm>
        <a:graphic>
          <a:graphicData uri="http://schemas.openxmlformats.org/drawingml/2006/table">
            <a:tbl>
              <a:tblPr firstRow="1" bandRow="1">
                <a:effectLst/>
                <a:tableStyleId>{B301B821-A1FF-4177-AEE7-76D212191A09}</a:tableStyleId>
              </a:tblPr>
              <a:tblGrid>
                <a:gridCol w="4021931"/>
                <a:gridCol w="4021931"/>
              </a:tblGrid>
              <a:tr h="396296">
                <a:tc>
                  <a:txBody>
                    <a:bodyPr/>
                    <a:lstStyle/>
                    <a:p>
                      <a:pPr algn="ctr"/>
                      <a:r>
                        <a:rPr lang="en-US" sz="2000" dirty="0" smtClean="0">
                          <a:solidFill>
                            <a:srgbClr val="FF0000"/>
                          </a:solidFill>
                          <a:effectLst>
                            <a:outerShdw blurRad="38100" dist="38100" dir="2700000" algn="tl">
                              <a:srgbClr val="000000">
                                <a:alpha val="43137"/>
                              </a:srgbClr>
                            </a:outerShdw>
                          </a:effectLst>
                        </a:rPr>
                        <a:t>ETHICAL</a:t>
                      </a:r>
                      <a:r>
                        <a:rPr lang="en-US" sz="2000" baseline="0" dirty="0" smtClean="0">
                          <a:solidFill>
                            <a:srgbClr val="FF0000"/>
                          </a:solidFill>
                          <a:effectLst>
                            <a:outerShdw blurRad="38100" dist="38100" dir="2700000" algn="tl">
                              <a:srgbClr val="000000">
                                <a:alpha val="43137"/>
                              </a:srgbClr>
                            </a:outerShdw>
                          </a:effectLst>
                        </a:rPr>
                        <a:t> BEHAVIOR</a:t>
                      </a:r>
                      <a:endParaRPr lang="en-US" sz="2000" dirty="0">
                        <a:solidFill>
                          <a:srgbClr val="FF0000"/>
                        </a:solidFill>
                        <a:effectLst>
                          <a:outerShdw blurRad="38100" dist="38100" dir="2700000" algn="tl">
                            <a:srgbClr val="000000">
                              <a:alpha val="43137"/>
                            </a:srgbClr>
                          </a:outerShdw>
                        </a:effectLst>
                      </a:endParaRPr>
                    </a:p>
                  </a:txBody>
                  <a:tcPr marT="45726" marB="45726"/>
                </a:tc>
                <a:tc>
                  <a:txBody>
                    <a:bodyPr/>
                    <a:lstStyle/>
                    <a:p>
                      <a:pPr algn="ctr"/>
                      <a:r>
                        <a:rPr lang="en-US" sz="2000" dirty="0" smtClean="0">
                          <a:solidFill>
                            <a:srgbClr val="FF0000"/>
                          </a:solidFill>
                          <a:effectLst>
                            <a:outerShdw blurRad="38100" dist="38100" dir="2700000" algn="tl">
                              <a:srgbClr val="000000">
                                <a:alpha val="43137"/>
                              </a:srgbClr>
                            </a:outerShdw>
                          </a:effectLst>
                        </a:rPr>
                        <a:t>UNETHICAL BEHAVIOR</a:t>
                      </a:r>
                      <a:endParaRPr lang="en-US" sz="2000" dirty="0">
                        <a:solidFill>
                          <a:srgbClr val="FF0000"/>
                        </a:solidFill>
                        <a:effectLst>
                          <a:outerShdw blurRad="38100" dist="38100" dir="2700000" algn="tl">
                            <a:srgbClr val="000000">
                              <a:alpha val="43137"/>
                            </a:srgbClr>
                          </a:outerShdw>
                        </a:effectLst>
                      </a:endParaRPr>
                    </a:p>
                  </a:txBody>
                  <a:tcPr marT="45726" marB="45726"/>
                </a:tc>
              </a:tr>
              <a:tr h="4115379">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Quality products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Conservation of resources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Pride in work</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Public safety</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Timeliness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GOOD BUSINESS</a:t>
                      </a:r>
                    </a:p>
                    <a:p>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2400" dirty="0" smtClean="0">
                        <a:solidFill>
                          <a:srgbClr val="7FFF00"/>
                        </a:solidFill>
                      </a:endParaRPr>
                    </a:p>
                    <a:p>
                      <a:endParaRPr lang="en-US" sz="2400" dirty="0"/>
                    </a:p>
                  </a:txBody>
                  <a:tcPr marT="45726" marB="45726"/>
                </a:tc>
                <a:tc>
                  <a:txBody>
                    <a:bodyPr/>
                    <a:lstStyle/>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Shoddy products</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Waste, fraud, greed</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Abuse of expertise</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Guilt, fear</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Lack of safety</a:t>
                      </a:r>
                    </a:p>
                    <a:p>
                      <a:pPr>
                        <a:buFont typeface="Wingdings" pitchFamily="2" charset="2"/>
                        <a:buChar char="ü"/>
                      </a:pPr>
                      <a:r>
                        <a:rPr lang="en-US" sz="2400" dirty="0" smtClean="0">
                          <a:solidFill>
                            <a:schemeClr val="tx1"/>
                          </a:solidFill>
                        </a:rPr>
                        <a:t>Cutting corners</a:t>
                      </a:r>
                    </a:p>
                    <a:p>
                      <a:pPr lvl="1">
                        <a:buFont typeface="Wingdings" pitchFamily="2" charset="2"/>
                        <a:buNone/>
                      </a:pPr>
                      <a:r>
                        <a:rPr lang="en-US" sz="2400" dirty="0" smtClean="0">
                          <a:solidFill>
                            <a:schemeClr val="tx1"/>
                          </a:solidFill>
                        </a:rPr>
                        <a:t>-poor design</a:t>
                      </a:r>
                    </a:p>
                    <a:p>
                      <a:pPr lvl="1">
                        <a:buFont typeface="Wingdings" pitchFamily="2" charset="2"/>
                        <a:buNone/>
                      </a:pPr>
                      <a:r>
                        <a:rPr lang="en-US" sz="2400" dirty="0" smtClean="0">
                          <a:solidFill>
                            <a:schemeClr val="tx1"/>
                          </a:solidFill>
                        </a:rPr>
                        <a:t>-rushed testing</a:t>
                      </a:r>
                    </a:p>
                    <a:p>
                      <a:pPr marL="0" marR="0" indent="0" algn="l" defTabSz="914400" rtl="0" eaLnBrk="1" fontAlgn="auto" latinLnBrk="0" hangingPunct="1">
                        <a:lnSpc>
                          <a:spcPct val="100000"/>
                        </a:lnSpc>
                        <a:spcBef>
                          <a:spcPts val="0"/>
                        </a:spcBef>
                        <a:spcAft>
                          <a:spcPts val="0"/>
                        </a:spcAft>
                        <a:buClrTx/>
                        <a:buSzTx/>
                        <a:buFont typeface="Wingdings" pitchFamily="2" charset="2"/>
                        <a:buChar char="ü"/>
                        <a:tabLst/>
                        <a:defRPr/>
                      </a:pPr>
                      <a:r>
                        <a:rPr lang="en-US" sz="2400" dirty="0" smtClean="0">
                          <a:solidFill>
                            <a:schemeClr val="tx1"/>
                          </a:solidFill>
                        </a:rPr>
                        <a:t>DISASTERS!</a:t>
                      </a:r>
                    </a:p>
                    <a:p>
                      <a:endParaRPr lang="en-US" sz="2400" dirty="0" smtClean="0"/>
                    </a:p>
                    <a:p>
                      <a:endParaRPr lang="en-US" sz="2400" dirty="0"/>
                    </a:p>
                  </a:txBody>
                  <a:tcPr marT="45726" marB="45726"/>
                </a:tc>
              </a:tr>
            </a:tbl>
          </a:graphicData>
        </a:graphic>
      </p:graphicFrame>
    </p:spTree>
    <p:extLst>
      <p:ext uri="{BB962C8B-B14F-4D97-AF65-F5344CB8AC3E}">
        <p14:creationId xmlns:p14="http://schemas.microsoft.com/office/powerpoint/2010/main" val="66174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14688"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19600"/>
            <a:ext cx="3048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25" y="3676650"/>
            <a:ext cx="4143375"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1813" y="2286000"/>
            <a:ext cx="2643187"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6438" y="0"/>
            <a:ext cx="3357562" cy="278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89533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wipe(down)">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1267"/>
                                        </p:tgtEl>
                                        <p:attrNameLst>
                                          <p:attrName>style.visibility</p:attrName>
                                        </p:attrNameLst>
                                      </p:cBhvr>
                                      <p:to>
                                        <p:strVal val="visible"/>
                                      </p:to>
                                    </p:set>
                                    <p:animEffect transition="in" filter="wipe(down)">
                                      <p:cBhvr>
                                        <p:cTn id="17" dur="500"/>
                                        <p:tgtEl>
                                          <p:spTgt spid="112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1268"/>
                                        </p:tgtEl>
                                        <p:attrNameLst>
                                          <p:attrName>style.visibility</p:attrName>
                                        </p:attrNameLst>
                                      </p:cBhvr>
                                      <p:to>
                                        <p:strVal val="visible"/>
                                      </p:to>
                                    </p:set>
                                    <p:animEffect transition="in" filter="wipe(down)">
                                      <p:cBhvr>
                                        <p:cTn id="22"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0" y="1357313"/>
            <a:ext cx="7286625" cy="1357312"/>
          </a:xfrm>
        </p:spPr>
        <p:txBody>
          <a:bodyPr/>
          <a:lstStyle/>
          <a:p>
            <a:pPr algn="l" eaLnBrk="1" hangingPunct="1"/>
            <a:r>
              <a:rPr lang="en-US" altLang="en-US" sz="2800" b="1" dirty="0" smtClean="0">
                <a:solidFill>
                  <a:srgbClr val="FF0000"/>
                </a:solidFill>
              </a:rPr>
              <a:t>ETHICAL ISSUES FACED BY ENGINEERS</a:t>
            </a:r>
            <a:endParaRPr lang="tr-TR" altLang="en-US" sz="2800" b="1" dirty="0" smtClean="0">
              <a:solidFill>
                <a:srgbClr val="FF0000"/>
              </a:solidFill>
            </a:endParaRPr>
          </a:p>
        </p:txBody>
      </p:sp>
      <p:sp>
        <p:nvSpPr>
          <p:cNvPr id="15363" name="Rectangle 3"/>
          <p:cNvSpPr>
            <a:spLocks noGrp="1" noChangeArrowheads="1"/>
          </p:cNvSpPr>
          <p:nvPr>
            <p:ph type="body" idx="1"/>
          </p:nvPr>
        </p:nvSpPr>
        <p:spPr>
          <a:xfrm>
            <a:off x="428625" y="2349500"/>
            <a:ext cx="7286625" cy="3794125"/>
          </a:xfrm>
        </p:spPr>
        <p:txBody>
          <a:bodyPr/>
          <a:lstStyle/>
          <a:p>
            <a:pPr marL="457200" indent="-457200" algn="just">
              <a:spcBef>
                <a:spcPct val="50000"/>
              </a:spcBef>
              <a:buFont typeface="Wingdings" pitchFamily="2" charset="2"/>
              <a:buChar char="ü"/>
            </a:pPr>
            <a:r>
              <a:rPr lang="en-US" altLang="en-US" sz="2800" dirty="0" smtClean="0"/>
              <a:t>Public Safety</a:t>
            </a:r>
          </a:p>
          <a:p>
            <a:pPr marL="457200" indent="-457200" algn="just">
              <a:spcBef>
                <a:spcPct val="50000"/>
              </a:spcBef>
              <a:buFont typeface="Wingdings" pitchFamily="2" charset="2"/>
              <a:buChar char="ü"/>
            </a:pPr>
            <a:r>
              <a:rPr lang="en-US" altLang="en-US" sz="2800" dirty="0" smtClean="0"/>
              <a:t>Bribery and Fraud</a:t>
            </a:r>
          </a:p>
          <a:p>
            <a:pPr marL="457200" indent="-457200" algn="just">
              <a:spcBef>
                <a:spcPct val="50000"/>
              </a:spcBef>
              <a:buFont typeface="Wingdings" pitchFamily="2" charset="2"/>
              <a:buChar char="ü"/>
            </a:pPr>
            <a:r>
              <a:rPr lang="en-US" altLang="en-US" sz="2800" dirty="0" smtClean="0"/>
              <a:t>Environmental Protection</a:t>
            </a:r>
          </a:p>
          <a:p>
            <a:pPr marL="457200" indent="-457200" algn="just">
              <a:spcBef>
                <a:spcPct val="50000"/>
              </a:spcBef>
              <a:buFont typeface="Wingdings" pitchFamily="2" charset="2"/>
              <a:buChar char="ü"/>
            </a:pPr>
            <a:r>
              <a:rPr lang="en-US" altLang="en-US" sz="2800" dirty="0" smtClean="0"/>
              <a:t>Fairness</a:t>
            </a:r>
          </a:p>
          <a:p>
            <a:pPr marL="457200" indent="-457200" algn="just">
              <a:spcBef>
                <a:spcPct val="50000"/>
              </a:spcBef>
              <a:buFont typeface="Wingdings" pitchFamily="2" charset="2"/>
              <a:buChar char="ü"/>
            </a:pPr>
            <a:r>
              <a:rPr lang="en-US" altLang="en-US" sz="2800" dirty="0" smtClean="0"/>
              <a:t>Honesty in Research and Testing</a:t>
            </a:r>
          </a:p>
          <a:p>
            <a:pPr marL="457200" indent="-457200" algn="just">
              <a:spcBef>
                <a:spcPct val="50000"/>
              </a:spcBef>
              <a:buFont typeface="Wingdings" pitchFamily="2" charset="2"/>
              <a:buChar char="ü"/>
            </a:pPr>
            <a:r>
              <a:rPr lang="en-US" altLang="en-US" sz="2800" dirty="0" smtClean="0"/>
              <a:t>Conflicts of Interest</a:t>
            </a:r>
          </a:p>
          <a:p>
            <a:pPr marL="457200" indent="-457200" algn="just">
              <a:spcBef>
                <a:spcPct val="50000"/>
              </a:spcBef>
              <a:buFontTx/>
              <a:buNone/>
            </a:pPr>
            <a:endParaRPr lang="en-US" altLang="en-US" sz="2400" dirty="0" smtClean="0"/>
          </a:p>
        </p:txBody>
      </p:sp>
    </p:spTree>
    <p:extLst>
      <p:ext uri="{BB962C8B-B14F-4D97-AF65-F5344CB8AC3E}">
        <p14:creationId xmlns:p14="http://schemas.microsoft.com/office/powerpoint/2010/main" val="853819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0" y="1357313"/>
            <a:ext cx="6715125" cy="1357312"/>
          </a:xfrm>
        </p:spPr>
        <p:txBody>
          <a:bodyPr/>
          <a:lstStyle/>
          <a:p>
            <a:pPr algn="l" eaLnBrk="1" hangingPunct="1"/>
            <a:r>
              <a:rPr lang="en-US" altLang="en-US" sz="2800" b="1" smtClean="0">
                <a:solidFill>
                  <a:srgbClr val="FF0000"/>
                </a:solidFill>
              </a:rPr>
              <a:t>WHY STUDY ENGINEERING ETHICS?</a:t>
            </a:r>
            <a:endParaRPr lang="tr-TR" altLang="en-US" sz="2800" b="1" smtClean="0">
              <a:solidFill>
                <a:srgbClr val="FF0000"/>
              </a:solidFill>
            </a:endParaRPr>
          </a:p>
        </p:txBody>
      </p:sp>
      <p:sp>
        <p:nvSpPr>
          <p:cNvPr id="16387" name="Rectangle 3"/>
          <p:cNvSpPr>
            <a:spLocks noGrp="1" noChangeArrowheads="1"/>
          </p:cNvSpPr>
          <p:nvPr>
            <p:ph type="body" idx="1"/>
          </p:nvPr>
        </p:nvSpPr>
        <p:spPr>
          <a:xfrm>
            <a:off x="428625" y="2349500"/>
            <a:ext cx="7286625" cy="3794125"/>
          </a:xfrm>
        </p:spPr>
        <p:txBody>
          <a:bodyPr/>
          <a:lstStyle/>
          <a:p>
            <a:pPr marL="457200" indent="-457200" algn="just">
              <a:spcBef>
                <a:spcPct val="50000"/>
              </a:spcBef>
              <a:buFontTx/>
              <a:buNone/>
            </a:pPr>
            <a:r>
              <a:rPr lang="en-US" altLang="en-US" sz="2400" smtClean="0"/>
              <a:t>     </a:t>
            </a:r>
          </a:p>
          <a:p>
            <a:pPr marL="457200" indent="-457200" algn="just">
              <a:spcBef>
                <a:spcPct val="50000"/>
              </a:spcBef>
              <a:buFontTx/>
              <a:buNone/>
            </a:pPr>
            <a:r>
              <a:rPr lang="en-US" altLang="en-US" sz="2400" smtClean="0"/>
              <a:t>	Engineering ethics should be studied because it is </a:t>
            </a:r>
            <a:r>
              <a:rPr lang="en-US" altLang="en-US" sz="2400" b="1" i="1" smtClean="0"/>
              <a:t>important</a:t>
            </a:r>
            <a:r>
              <a:rPr lang="en-US" altLang="en-US" sz="2400" smtClean="0"/>
              <a:t> , both in preventing grave consequences of faulty ethical reasoning and in giving meaning to engineers’ endeavors, but it is </a:t>
            </a:r>
            <a:r>
              <a:rPr lang="en-US" altLang="en-US" sz="2400" b="1" i="1" smtClean="0"/>
              <a:t>complex</a:t>
            </a:r>
            <a:r>
              <a:rPr lang="en-US" altLang="en-US" sz="2400" smtClean="0"/>
              <a:t>. It cannot be understood through casual observation.</a:t>
            </a:r>
          </a:p>
        </p:txBody>
      </p:sp>
    </p:spTree>
    <p:extLst>
      <p:ext uri="{BB962C8B-B14F-4D97-AF65-F5344CB8AC3E}">
        <p14:creationId xmlns:p14="http://schemas.microsoft.com/office/powerpoint/2010/main" val="41629279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42875" y="1643063"/>
            <a:ext cx="6607175" cy="981075"/>
          </a:xfrm>
        </p:spPr>
        <p:txBody>
          <a:bodyPr/>
          <a:lstStyle/>
          <a:p>
            <a:pPr eaLnBrk="1" hangingPunct="1">
              <a:defRPr/>
            </a:pPr>
            <a:r>
              <a:rPr lang="en-US" sz="2800" b="1" dirty="0" smtClean="0">
                <a:solidFill>
                  <a:srgbClr val="FF0000"/>
                </a:solidFill>
              </a:rPr>
              <a:t>WHY STUDY ENGINEERING ETHICS?</a:t>
            </a:r>
            <a:endParaRPr lang="tr-TR" sz="2800" dirty="0" smtClean="0">
              <a:solidFill>
                <a:schemeClr val="tx1">
                  <a:lumMod val="75000"/>
                  <a:lumOff val="25000"/>
                </a:schemeClr>
              </a:solidFill>
            </a:endParaRPr>
          </a:p>
        </p:txBody>
      </p:sp>
      <p:sp>
        <p:nvSpPr>
          <p:cNvPr id="17411" name="Rectangle 3"/>
          <p:cNvSpPr>
            <a:spLocks noGrp="1" noChangeArrowheads="1"/>
          </p:cNvSpPr>
          <p:nvPr>
            <p:ph type="body" idx="1"/>
          </p:nvPr>
        </p:nvSpPr>
        <p:spPr>
          <a:xfrm>
            <a:off x="214313" y="2928938"/>
            <a:ext cx="8464550" cy="3286125"/>
          </a:xfrm>
        </p:spPr>
        <p:txBody>
          <a:bodyPr/>
          <a:lstStyle/>
          <a:p>
            <a:r>
              <a:rPr lang="en-US" altLang="en-US" sz="2400" smtClean="0"/>
              <a:t>Increased awareness of importance due to publicity surrounding high profile engineering failures.</a:t>
            </a:r>
          </a:p>
          <a:p>
            <a:pPr>
              <a:buFontTx/>
              <a:buNone/>
            </a:pPr>
            <a:endParaRPr lang="en-US" altLang="en-US" sz="2400" smtClean="0"/>
          </a:p>
          <a:p>
            <a:r>
              <a:rPr lang="en-US" altLang="en-US" sz="2400" smtClean="0"/>
              <a:t>Engineering decisions can impact public health, safety, business practices and politics.</a:t>
            </a:r>
          </a:p>
          <a:p>
            <a:endParaRPr lang="en-US" altLang="en-US" sz="2400" smtClean="0"/>
          </a:p>
          <a:p>
            <a:r>
              <a:rPr lang="en-US" altLang="en-US" sz="2400" smtClean="0"/>
              <a:t> Engineers should be aware of moral implications as they make decisions in the workplace.</a:t>
            </a:r>
          </a:p>
          <a:p>
            <a:endParaRPr lang="en-US" altLang="en-US" sz="2400" smtClean="0"/>
          </a:p>
        </p:txBody>
      </p:sp>
    </p:spTree>
    <p:extLst>
      <p:ext uri="{BB962C8B-B14F-4D97-AF65-F5344CB8AC3E}">
        <p14:creationId xmlns:p14="http://schemas.microsoft.com/office/powerpoint/2010/main" val="480274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42875" y="1643063"/>
            <a:ext cx="6607175" cy="981075"/>
          </a:xfrm>
        </p:spPr>
        <p:txBody>
          <a:bodyPr/>
          <a:lstStyle/>
          <a:p>
            <a:pPr eaLnBrk="1" hangingPunct="1">
              <a:defRPr/>
            </a:pPr>
            <a:r>
              <a:rPr lang="en-US" sz="2800" b="1" dirty="0" smtClean="0">
                <a:solidFill>
                  <a:srgbClr val="FF0000"/>
                </a:solidFill>
              </a:rPr>
              <a:t>WHY STUDY ENGINEERING ETHICS?</a:t>
            </a:r>
            <a:endParaRPr lang="tr-TR" sz="2800" dirty="0" smtClean="0">
              <a:solidFill>
                <a:schemeClr val="tx1">
                  <a:lumMod val="75000"/>
                  <a:lumOff val="25000"/>
                </a:schemeClr>
              </a:solidFill>
            </a:endParaRPr>
          </a:p>
        </p:txBody>
      </p:sp>
      <p:sp>
        <p:nvSpPr>
          <p:cNvPr id="18435" name="Rectangle 3"/>
          <p:cNvSpPr>
            <a:spLocks noGrp="1" noChangeArrowheads="1"/>
          </p:cNvSpPr>
          <p:nvPr>
            <p:ph type="body" idx="1"/>
          </p:nvPr>
        </p:nvSpPr>
        <p:spPr>
          <a:xfrm>
            <a:off x="214313" y="2928938"/>
            <a:ext cx="8464550" cy="3286125"/>
          </a:xfrm>
        </p:spPr>
        <p:txBody>
          <a:bodyPr>
            <a:normAutofit lnSpcReduction="10000"/>
          </a:bodyPr>
          <a:lstStyle/>
          <a:p>
            <a:r>
              <a:rPr lang="en-US" altLang="en-US" sz="2400" smtClean="0"/>
              <a:t>Study of ethics helps engineers develop a moral autonomy.</a:t>
            </a:r>
          </a:p>
          <a:p>
            <a:endParaRPr lang="en-US" altLang="en-US" sz="2400" smtClean="0"/>
          </a:p>
          <a:p>
            <a:r>
              <a:rPr lang="en-US" altLang="en-US" sz="2400" smtClean="0"/>
              <a:t> Ability to think critically and independently about moral issues.</a:t>
            </a:r>
          </a:p>
          <a:p>
            <a:pPr>
              <a:buFontTx/>
              <a:buNone/>
            </a:pPr>
            <a:endParaRPr lang="en-US" altLang="en-US" sz="2400" smtClean="0"/>
          </a:p>
          <a:p>
            <a:r>
              <a:rPr lang="en-US" altLang="en-US" sz="2400" smtClean="0"/>
              <a:t>Ability to apply this moral thinking to situations that arise in the course of professional engineering practice</a:t>
            </a:r>
            <a:r>
              <a:rPr lang="en-US" altLang="en-US" sz="2400" b="1" smtClean="0"/>
              <a:t>.</a:t>
            </a:r>
            <a:endParaRPr lang="en-US" altLang="en-US" sz="2400" smtClean="0"/>
          </a:p>
          <a:p>
            <a:pPr>
              <a:buFontTx/>
              <a:buNone/>
            </a:pPr>
            <a:endParaRPr lang="en-US" altLang="en-US" sz="2400" smtClean="0"/>
          </a:p>
          <a:p>
            <a:endParaRPr lang="en-US" altLang="en-US" sz="2400" smtClean="0"/>
          </a:p>
          <a:p>
            <a:endParaRPr lang="en-US" altLang="en-US" sz="2400" smtClean="0"/>
          </a:p>
        </p:txBody>
      </p:sp>
    </p:spTree>
    <p:extLst>
      <p:ext uri="{BB962C8B-B14F-4D97-AF65-F5344CB8AC3E}">
        <p14:creationId xmlns:p14="http://schemas.microsoft.com/office/powerpoint/2010/main" val="34761043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file"/>
              </a:rPr>
              <a:t>Video: Volkswagen Ethical Case</a:t>
            </a:r>
            <a:endParaRPr lang="en-US" dirty="0"/>
          </a:p>
        </p:txBody>
      </p:sp>
    </p:spTree>
    <p:extLst>
      <p:ext uri="{BB962C8B-B14F-4D97-AF65-F5344CB8AC3E}">
        <p14:creationId xmlns:p14="http://schemas.microsoft.com/office/powerpoint/2010/main" val="1131027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a:xfrm>
            <a:off x="1687286" y="1611064"/>
            <a:ext cx="6150428" cy="3619457"/>
          </a:xfrm>
        </p:spPr>
        <p:txBody>
          <a:bodyPr/>
          <a:lstStyle/>
          <a:p>
            <a:r>
              <a:rPr lang="en-US" dirty="0" smtClean="0"/>
              <a:t>Why Study Ethics?</a:t>
            </a:r>
          </a:p>
          <a:p>
            <a:r>
              <a:rPr lang="en-US" dirty="0" smtClean="0"/>
              <a:t>Tech Writing: Formal Reports</a:t>
            </a:r>
          </a:p>
          <a:p>
            <a:r>
              <a:rPr lang="en-US" dirty="0" smtClean="0"/>
              <a:t>In Class Discussion and Exercise  </a:t>
            </a:r>
            <a:endParaRPr lang="en-US" dirty="0"/>
          </a:p>
        </p:txBody>
      </p:sp>
    </p:spTree>
    <p:extLst>
      <p:ext uri="{BB962C8B-B14F-4D97-AF65-F5344CB8AC3E}">
        <p14:creationId xmlns:p14="http://schemas.microsoft.com/office/powerpoint/2010/main" val="3264726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40308454"/>
              </p:ext>
            </p:extLst>
          </p:nvPr>
        </p:nvGraphicFramePr>
        <p:xfrm>
          <a:off x="680606" y="1173942"/>
          <a:ext cx="7886700" cy="313944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dirty="0" smtClean="0"/>
                        <a:t>9.12.19</a:t>
                      </a:r>
                      <a:endParaRPr lang="en-US"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dirty="0" smtClean="0"/>
                        <a:t>9.19.19</a:t>
                      </a:r>
                      <a:endParaRPr lang="en-US"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dirty="0" smtClean="0"/>
                        <a:t>9.26.19</a:t>
                      </a:r>
                      <a:endParaRPr lang="en-US" dirty="0"/>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dirty="0" smtClean="0"/>
                        <a:t>10.1.19</a:t>
                      </a:r>
                      <a:endParaRPr lang="en-US"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dirty="0" smtClean="0"/>
                        <a:t>10.10.19</a:t>
                      </a:r>
                      <a:endParaRPr lang="en-US"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dirty="0" smtClean="0"/>
                        <a:t>10.22.19</a:t>
                      </a:r>
                      <a:endParaRPr lang="en-US"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285461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306" y="627425"/>
            <a:ext cx="7886700" cy="886159"/>
          </a:xfrm>
        </p:spPr>
        <p:txBody>
          <a:bodyPr>
            <a:normAutofit fontScale="90000"/>
          </a:bodyPr>
          <a:lstStyle/>
          <a:p>
            <a:r>
              <a:rPr lang="en-US" dirty="0" smtClean="0"/>
              <a:t>Upcoming Writing Assignments</a:t>
            </a:r>
            <a:endParaRPr lang="en-US" dirty="0"/>
          </a:p>
        </p:txBody>
      </p:sp>
      <p:sp>
        <p:nvSpPr>
          <p:cNvPr id="3" name="Content Placeholder 2"/>
          <p:cNvSpPr>
            <a:spLocks noGrp="1"/>
          </p:cNvSpPr>
          <p:nvPr>
            <p:ph idx="1"/>
          </p:nvPr>
        </p:nvSpPr>
        <p:spPr/>
        <p:txBody>
          <a:bodyPr/>
          <a:lstStyle/>
          <a:p>
            <a:pPr marL="342900" indent="-342900">
              <a:buFontTx/>
              <a:buChar char="-"/>
            </a:pPr>
            <a:r>
              <a:rPr lang="en-US" dirty="0" smtClean="0"/>
              <a:t>Engineering versus Scientist paper  (9.12.19)</a:t>
            </a:r>
          </a:p>
          <a:p>
            <a:pPr marL="342900" indent="-342900">
              <a:buFontTx/>
              <a:buChar char="-"/>
            </a:pPr>
            <a:endParaRPr lang="en-US" dirty="0"/>
          </a:p>
          <a:p>
            <a:pPr marL="342900" indent="-342900">
              <a:buFontTx/>
              <a:buChar char="-"/>
            </a:pPr>
            <a:endParaRPr lang="en-US" dirty="0" smtClean="0"/>
          </a:p>
          <a:p>
            <a:pPr marL="342900" indent="-342900">
              <a:buFontTx/>
              <a:buChar char="-"/>
            </a:pPr>
            <a:r>
              <a:rPr lang="en-US" dirty="0" smtClean="0"/>
              <a:t>Midterm Topic (9.12.19</a:t>
            </a:r>
            <a:r>
              <a:rPr lang="en-US" dirty="0" smtClean="0"/>
              <a:t>)</a:t>
            </a:r>
          </a:p>
          <a:p>
            <a:pPr marL="800100" lvl="1" indent="-342900">
              <a:buFontTx/>
              <a:buChar char="-"/>
            </a:pPr>
            <a:r>
              <a:rPr lang="en-US" dirty="0"/>
              <a:t>IN CLASS Discussion 9.5.19</a:t>
            </a:r>
          </a:p>
          <a:p>
            <a:pPr marL="800100" lvl="1" indent="-342900">
              <a:buFontTx/>
              <a:buChar char="-"/>
            </a:pPr>
            <a:endParaRPr lang="en-US" dirty="0"/>
          </a:p>
        </p:txBody>
      </p:sp>
    </p:spTree>
    <p:extLst>
      <p:ext uri="{BB962C8B-B14F-4D97-AF65-F5344CB8AC3E}">
        <p14:creationId xmlns:p14="http://schemas.microsoft.com/office/powerpoint/2010/main" val="29665074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92" y="875899"/>
            <a:ext cx="8258424" cy="52406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3852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22" y="148453"/>
            <a:ext cx="7886700" cy="886159"/>
          </a:xfrm>
        </p:spPr>
        <p:txBody>
          <a:bodyPr/>
          <a:lstStyle/>
          <a:p>
            <a:r>
              <a:rPr lang="en-US" dirty="0" smtClean="0"/>
              <a:t>Mechanics and Logistics</a:t>
            </a:r>
            <a:endParaRPr lang="en-US" dirty="0"/>
          </a:p>
        </p:txBody>
      </p:sp>
      <p:sp>
        <p:nvSpPr>
          <p:cNvPr id="3" name="Content Placeholder 2"/>
          <p:cNvSpPr>
            <a:spLocks noGrp="1"/>
          </p:cNvSpPr>
          <p:nvPr>
            <p:ph idx="1"/>
          </p:nvPr>
        </p:nvSpPr>
        <p:spPr>
          <a:xfrm>
            <a:off x="530679" y="1112863"/>
            <a:ext cx="7886700" cy="4961366"/>
          </a:xfrm>
        </p:spPr>
        <p:txBody>
          <a:bodyPr>
            <a:normAutofit/>
          </a:bodyPr>
          <a:lstStyle/>
          <a:p>
            <a:pPr marL="342900" indent="-342900">
              <a:buFontTx/>
              <a:buChar char="-"/>
            </a:pPr>
            <a:r>
              <a:rPr lang="en-US" dirty="0" smtClean="0"/>
              <a:t>Create a Word document for your work (PDF ok, but Word is better going forward)</a:t>
            </a:r>
          </a:p>
          <a:p>
            <a:pPr marL="342900" indent="-342900">
              <a:buFontTx/>
              <a:buChar char="-"/>
            </a:pPr>
            <a:endParaRPr lang="en-US" dirty="0"/>
          </a:p>
          <a:p>
            <a:pPr marL="342900" indent="-342900">
              <a:buFontTx/>
              <a:buChar char="-"/>
            </a:pPr>
            <a:r>
              <a:rPr lang="en-US" dirty="0" smtClean="0"/>
              <a:t>Upload to Canvas </a:t>
            </a:r>
          </a:p>
          <a:p>
            <a:pPr marL="800100" lvl="1" indent="-342900">
              <a:buFontTx/>
              <a:buChar char="-"/>
            </a:pPr>
            <a:r>
              <a:rPr lang="en-US" dirty="0" err="1" smtClean="0"/>
              <a:t>Turnitin</a:t>
            </a:r>
            <a:r>
              <a:rPr lang="en-US" dirty="0" smtClean="0"/>
              <a:t> Plagiarism checker should be on and provides a score</a:t>
            </a:r>
          </a:p>
          <a:p>
            <a:pPr marL="800100" lvl="1" indent="-342900">
              <a:buFontTx/>
              <a:buChar char="-"/>
            </a:pPr>
            <a:r>
              <a:rPr lang="en-US" dirty="0" smtClean="0"/>
              <a:t>Plagiarism score below 15% required or no grade</a:t>
            </a:r>
          </a:p>
          <a:p>
            <a:pPr marL="800100" lvl="1" indent="-342900">
              <a:buFontTx/>
              <a:buChar char="-"/>
            </a:pPr>
            <a:r>
              <a:rPr lang="en-US" dirty="0" smtClean="0"/>
              <a:t>Latest version will be graded</a:t>
            </a:r>
          </a:p>
          <a:p>
            <a:pPr marL="342900" indent="-342900">
              <a:buFontTx/>
              <a:buChar char="-"/>
            </a:pPr>
            <a:r>
              <a:rPr lang="en-US" dirty="0" smtClean="0"/>
              <a:t>Grading </a:t>
            </a:r>
          </a:p>
          <a:p>
            <a:pPr marL="800100" lvl="1" indent="-342900">
              <a:buFontTx/>
              <a:buChar char="-"/>
            </a:pPr>
            <a:r>
              <a:rPr lang="en-US" dirty="0" smtClean="0"/>
              <a:t>Comments will be provided on your submitted document in most cases</a:t>
            </a:r>
          </a:p>
          <a:p>
            <a:pPr marL="800100" lvl="1" indent="-342900">
              <a:buFontTx/>
              <a:buChar char="-"/>
            </a:pPr>
            <a:r>
              <a:rPr lang="en-US" dirty="0" smtClean="0"/>
              <a:t>Rubric essentially calls for 60</a:t>
            </a:r>
            <a:r>
              <a:rPr lang="en-US" smtClean="0"/>
              <a:t>% content and 40% grammar</a:t>
            </a:r>
            <a:endParaRPr lang="en-US" dirty="0" smtClean="0"/>
          </a:p>
        </p:txBody>
      </p:sp>
    </p:spTree>
    <p:extLst>
      <p:ext uri="{BB962C8B-B14F-4D97-AF65-F5344CB8AC3E}">
        <p14:creationId xmlns:p14="http://schemas.microsoft.com/office/powerpoint/2010/main" val="1096390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38" y="690563"/>
            <a:ext cx="8162925" cy="547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5658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 y="87085"/>
            <a:ext cx="7195457" cy="654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3706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115796"/>
            <a:ext cx="7886700" cy="886159"/>
          </a:xfrm>
        </p:spPr>
        <p:txBody>
          <a:bodyPr>
            <a:normAutofit fontScale="90000"/>
          </a:bodyPr>
          <a:lstStyle/>
          <a:p>
            <a:r>
              <a:rPr lang="en-US" dirty="0" smtClean="0"/>
              <a:t>Some Previous Midterm Topics</a:t>
            </a:r>
            <a:endParaRPr lang="en-US" dirty="0"/>
          </a:p>
        </p:txBody>
      </p:sp>
      <p:sp>
        <p:nvSpPr>
          <p:cNvPr id="3" name="Content Placeholder 2"/>
          <p:cNvSpPr>
            <a:spLocks noGrp="1"/>
          </p:cNvSpPr>
          <p:nvPr>
            <p:ph idx="1"/>
          </p:nvPr>
        </p:nvSpPr>
        <p:spPr>
          <a:xfrm>
            <a:off x="541564" y="1178177"/>
            <a:ext cx="7886700" cy="5472994"/>
          </a:xfrm>
        </p:spPr>
        <p:txBody>
          <a:bodyPr/>
          <a:lstStyle/>
          <a:p>
            <a:r>
              <a:rPr lang="en-US" dirty="0" smtClean="0"/>
              <a:t>-Drone navigation system proposal</a:t>
            </a:r>
          </a:p>
          <a:p>
            <a:r>
              <a:rPr lang="en-US" dirty="0" smtClean="0"/>
              <a:t>-AI-based network security system proposal</a:t>
            </a:r>
          </a:p>
          <a:p>
            <a:r>
              <a:rPr lang="en-US" dirty="0" smtClean="0"/>
              <a:t>-On vehicle entertainment network</a:t>
            </a:r>
          </a:p>
          <a:p>
            <a:r>
              <a:rPr lang="en-US" dirty="0" smtClean="0"/>
              <a:t>-Self driving street cleaning trucks</a:t>
            </a:r>
          </a:p>
          <a:p>
            <a:r>
              <a:rPr lang="en-US" dirty="0" smtClean="0"/>
              <a:t>-Wearable sensor system for predicting epileptic seizures</a:t>
            </a:r>
          </a:p>
          <a:p>
            <a:r>
              <a:rPr lang="en-US" dirty="0" smtClean="0"/>
              <a:t>-Brain wave-driven control systems </a:t>
            </a:r>
          </a:p>
          <a:p>
            <a:r>
              <a:rPr lang="en-US" dirty="0" smtClean="0"/>
              <a:t>-Advanced Haptic guidance systems for games and industrial control</a:t>
            </a:r>
          </a:p>
          <a:p>
            <a:r>
              <a:rPr lang="en-US" dirty="0" smtClean="0"/>
              <a:t>-Amphibious drone</a:t>
            </a:r>
          </a:p>
          <a:p>
            <a:r>
              <a:rPr lang="en-US" dirty="0" smtClean="0"/>
              <a:t>-Drone-based taxi system</a:t>
            </a:r>
          </a:p>
          <a:p>
            <a:r>
              <a:rPr lang="en-US" dirty="0" smtClean="0"/>
              <a:t>-Advanced dynamic memory IC’s</a:t>
            </a:r>
          </a:p>
          <a:p>
            <a:r>
              <a:rPr lang="en-US" dirty="0" smtClean="0"/>
              <a:t>-Cryptographic system for </a:t>
            </a:r>
            <a:r>
              <a:rPr lang="en-US" dirty="0" err="1" smtClean="0"/>
              <a:t>IoT</a:t>
            </a:r>
            <a:endParaRPr lang="en-US" dirty="0" smtClean="0"/>
          </a:p>
          <a:p>
            <a:r>
              <a:rPr lang="en-US" dirty="0" smtClean="0"/>
              <a:t>-Forest Fire monitoring system based on </a:t>
            </a:r>
            <a:r>
              <a:rPr lang="en-US" dirty="0" err="1" smtClean="0"/>
              <a:t>IoT</a:t>
            </a:r>
            <a:endParaRPr lang="en-US" dirty="0"/>
          </a:p>
        </p:txBody>
      </p:sp>
    </p:spTree>
    <p:extLst>
      <p:ext uri="{BB962C8B-B14F-4D97-AF65-F5344CB8AC3E}">
        <p14:creationId xmlns:p14="http://schemas.microsoft.com/office/powerpoint/2010/main" val="13210573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0421" y="300853"/>
            <a:ext cx="7886700" cy="886159"/>
          </a:xfrm>
        </p:spPr>
        <p:txBody>
          <a:bodyPr/>
          <a:lstStyle/>
          <a:p>
            <a:r>
              <a:rPr lang="en-US" dirty="0" smtClean="0"/>
              <a:t>Midterm Key Elements</a:t>
            </a:r>
            <a:endParaRPr lang="en-US" dirty="0"/>
          </a:p>
        </p:txBody>
      </p:sp>
      <p:sp>
        <p:nvSpPr>
          <p:cNvPr id="3" name="Content Placeholder 2"/>
          <p:cNvSpPr>
            <a:spLocks noGrp="1"/>
          </p:cNvSpPr>
          <p:nvPr>
            <p:ph idx="1"/>
          </p:nvPr>
        </p:nvSpPr>
        <p:spPr>
          <a:xfrm>
            <a:off x="552450" y="1276149"/>
            <a:ext cx="7886700" cy="5135537"/>
          </a:xfrm>
        </p:spPr>
        <p:txBody>
          <a:bodyPr>
            <a:normAutofit/>
          </a:bodyPr>
          <a:lstStyle/>
          <a:p>
            <a:pPr marL="457200" indent="-457200">
              <a:buAutoNum type="arabicPeriod"/>
            </a:pPr>
            <a:r>
              <a:rPr lang="en-US" dirty="0" smtClean="0"/>
              <a:t>What is the product?</a:t>
            </a:r>
          </a:p>
          <a:p>
            <a:pPr marL="457200" indent="-457200">
              <a:buAutoNum type="arabicPeriod"/>
            </a:pPr>
            <a:endParaRPr lang="en-US" dirty="0"/>
          </a:p>
          <a:p>
            <a:pPr marL="457200" indent="-457200">
              <a:buAutoNum type="arabicPeriod"/>
            </a:pPr>
            <a:r>
              <a:rPr lang="en-US" dirty="0" smtClean="0"/>
              <a:t>What is special about the product?</a:t>
            </a:r>
          </a:p>
          <a:p>
            <a:pPr marL="914400" lvl="1" indent="-457200">
              <a:buAutoNum type="arabicPeriod"/>
            </a:pPr>
            <a:r>
              <a:rPr lang="en-US" dirty="0" smtClean="0"/>
              <a:t>New capabilities </a:t>
            </a:r>
          </a:p>
          <a:p>
            <a:pPr marL="914400" lvl="1" indent="-457200">
              <a:buAutoNum type="arabicPeriod"/>
            </a:pPr>
            <a:r>
              <a:rPr lang="en-US" dirty="0" smtClean="0"/>
              <a:t>Advances over other products in the area</a:t>
            </a:r>
          </a:p>
          <a:p>
            <a:pPr marL="457200" indent="-457200">
              <a:buAutoNum type="arabicPeriod"/>
            </a:pPr>
            <a:r>
              <a:rPr lang="en-US" dirty="0" smtClean="0"/>
              <a:t>How does it work?</a:t>
            </a:r>
          </a:p>
          <a:p>
            <a:pPr marL="457200" indent="-457200">
              <a:buAutoNum type="arabicPeriod"/>
            </a:pPr>
            <a:r>
              <a:rPr lang="en-US" dirty="0" smtClean="0"/>
              <a:t>How do you bring it to the market?</a:t>
            </a:r>
          </a:p>
          <a:p>
            <a:endParaRPr lang="en-US" dirty="0"/>
          </a:p>
          <a:p>
            <a:endParaRPr lang="en-US" dirty="0" smtClean="0"/>
          </a:p>
          <a:p>
            <a:endParaRPr lang="en-US" dirty="0"/>
          </a:p>
          <a:p>
            <a:r>
              <a:rPr lang="en-US" dirty="0" smtClean="0"/>
              <a:t>Pick a topic that you know well and that you would like to develop further.   OK to pick a topic that may be your Master’s Project</a:t>
            </a:r>
          </a:p>
          <a:p>
            <a:pPr lvl="1"/>
            <a:endParaRPr lang="en-US" dirty="0"/>
          </a:p>
        </p:txBody>
      </p:sp>
    </p:spTree>
    <p:extLst>
      <p:ext uri="{BB962C8B-B14F-4D97-AF65-F5344CB8AC3E}">
        <p14:creationId xmlns:p14="http://schemas.microsoft.com/office/powerpoint/2010/main" val="4563340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19" y="-76202"/>
            <a:ext cx="9084881" cy="668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56313" y="119734"/>
            <a:ext cx="3178629" cy="369332"/>
          </a:xfrm>
          <a:prstGeom prst="rect">
            <a:avLst/>
          </a:prstGeom>
          <a:noFill/>
        </p:spPr>
        <p:txBody>
          <a:bodyPr wrap="square" rtlCol="0">
            <a:spAutoFit/>
          </a:bodyPr>
          <a:lstStyle/>
          <a:p>
            <a:r>
              <a:rPr lang="en-US" dirty="0" smtClean="0">
                <a:solidFill>
                  <a:prstClr val="black"/>
                </a:solidFill>
              </a:rPr>
              <a:t>-Morris Jones, EE295 Fall 2016</a:t>
            </a:r>
            <a:endParaRPr lang="en-US" dirty="0">
              <a:solidFill>
                <a:prstClr val="black"/>
              </a:solidFill>
            </a:endParaRPr>
          </a:p>
        </p:txBody>
      </p:sp>
      <p:sp>
        <p:nvSpPr>
          <p:cNvPr id="2" name="TextBox 1"/>
          <p:cNvSpPr txBox="1"/>
          <p:nvPr/>
        </p:nvSpPr>
        <p:spPr>
          <a:xfrm>
            <a:off x="454102" y="6314105"/>
            <a:ext cx="8294914"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solidFill>
                  <a:prstClr val="black"/>
                </a:solidFill>
              </a:rPr>
              <a:t>Minimize use of passive voice. Instead utilize active wording…</a:t>
            </a:r>
            <a:endParaRPr lang="en-US" dirty="0">
              <a:solidFill>
                <a:prstClr val="black"/>
              </a:solidFill>
            </a:endParaRPr>
          </a:p>
        </p:txBody>
      </p:sp>
    </p:spTree>
    <p:extLst>
      <p:ext uri="{BB962C8B-B14F-4D97-AF65-F5344CB8AC3E}">
        <p14:creationId xmlns:p14="http://schemas.microsoft.com/office/powerpoint/2010/main" val="21316713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224653"/>
            <a:ext cx="7886700" cy="886159"/>
          </a:xfrm>
        </p:spPr>
        <p:txBody>
          <a:bodyPr/>
          <a:lstStyle/>
          <a:p>
            <a:r>
              <a:rPr lang="en-US" dirty="0" smtClean="0"/>
              <a:t>Focus on EE295 Items</a:t>
            </a:r>
            <a:endParaRPr lang="en-US" dirty="0"/>
          </a:p>
        </p:txBody>
      </p:sp>
      <p:sp>
        <p:nvSpPr>
          <p:cNvPr id="3" name="Content Placeholder 2"/>
          <p:cNvSpPr>
            <a:spLocks noGrp="1"/>
          </p:cNvSpPr>
          <p:nvPr>
            <p:ph idx="1"/>
          </p:nvPr>
        </p:nvSpPr>
        <p:spPr>
          <a:xfrm>
            <a:off x="628650" y="957943"/>
            <a:ext cx="7886700" cy="5617027"/>
          </a:xfrm>
        </p:spPr>
        <p:txBody>
          <a:bodyPr>
            <a:normAutofit/>
          </a:bodyPr>
          <a:lstStyle/>
          <a:p>
            <a:r>
              <a:rPr lang="en-US" dirty="0"/>
              <a:t>No personal forms --&gt; I, we, me, us, my, mine, our, ours, you, your, yours, let's (let us), </a:t>
            </a:r>
            <a:r>
              <a:rPr lang="en-US" dirty="0" smtClean="0"/>
              <a:t>it, etc</a:t>
            </a:r>
            <a:r>
              <a:rPr lang="en-US" dirty="0"/>
              <a:t>.</a:t>
            </a:r>
          </a:p>
          <a:p>
            <a:pPr lvl="1"/>
            <a:r>
              <a:rPr lang="en-US" dirty="0"/>
              <a:t>This is a cold heartless IEEE professional document.</a:t>
            </a:r>
          </a:p>
          <a:p>
            <a:pPr lvl="1"/>
            <a:r>
              <a:rPr lang="en-US" dirty="0"/>
              <a:t>Can use 'One' </a:t>
            </a:r>
            <a:r>
              <a:rPr lang="en-US" dirty="0" smtClean="0"/>
              <a:t>or synonyms when </a:t>
            </a:r>
            <a:r>
              <a:rPr lang="en-US" dirty="0"/>
              <a:t>needed</a:t>
            </a:r>
          </a:p>
          <a:p>
            <a:pPr lvl="1"/>
            <a:r>
              <a:rPr lang="en-US" dirty="0" smtClean="0"/>
              <a:t>“The data suggests that approach A is the best choice” rather than “I choose approach A”</a:t>
            </a:r>
          </a:p>
          <a:p>
            <a:pPr lvl="1"/>
            <a:endParaRPr lang="en-US" dirty="0"/>
          </a:p>
          <a:p>
            <a:r>
              <a:rPr lang="en-US" dirty="0"/>
              <a:t>No 'of the', 'by the', 'in the' ... (Unless required)</a:t>
            </a:r>
          </a:p>
          <a:p>
            <a:pPr lvl="1"/>
            <a:r>
              <a:rPr lang="en-US" dirty="0"/>
              <a:t>Watch excessive use of 'of'</a:t>
            </a:r>
          </a:p>
          <a:p>
            <a:pPr lvl="1"/>
            <a:r>
              <a:rPr lang="en-US" dirty="0"/>
              <a:t>Typically a grammar problem (Word order)</a:t>
            </a:r>
          </a:p>
          <a:p>
            <a:pPr lvl="2"/>
            <a:r>
              <a:rPr lang="en-US" dirty="0" smtClean="0"/>
              <a:t>“the </a:t>
            </a:r>
            <a:r>
              <a:rPr lang="en-US" dirty="0"/>
              <a:t>measurement of voltage ---&gt; the voltage </a:t>
            </a:r>
            <a:r>
              <a:rPr lang="en-US" dirty="0" smtClean="0"/>
              <a:t>measurement”</a:t>
            </a:r>
            <a:endParaRPr lang="en-US" dirty="0"/>
          </a:p>
          <a:p>
            <a:pPr lvl="2"/>
            <a:r>
              <a:rPr lang="en-US" dirty="0" smtClean="0"/>
              <a:t>“the </a:t>
            </a:r>
            <a:r>
              <a:rPr lang="en-US" dirty="0"/>
              <a:t>professor of the class --&gt; the class </a:t>
            </a:r>
            <a:r>
              <a:rPr lang="en-US" dirty="0" smtClean="0"/>
              <a:t>professor”</a:t>
            </a:r>
          </a:p>
          <a:p>
            <a:pPr lvl="2"/>
            <a:endParaRPr lang="en-US" dirty="0"/>
          </a:p>
          <a:p>
            <a:r>
              <a:rPr lang="en-US" dirty="0"/>
              <a:t>All paragraphs have three </a:t>
            </a:r>
            <a:r>
              <a:rPr lang="en-US" dirty="0" smtClean="0"/>
              <a:t>sentences minimum:</a:t>
            </a:r>
            <a:endParaRPr lang="en-US" dirty="0"/>
          </a:p>
          <a:p>
            <a:r>
              <a:rPr lang="en-US" dirty="0" smtClean="0"/>
              <a:t>       An introduction or topic (one subject only)</a:t>
            </a:r>
            <a:endParaRPr lang="en-US" dirty="0"/>
          </a:p>
          <a:p>
            <a:r>
              <a:rPr lang="en-US" dirty="0" smtClean="0"/>
              <a:t>       A </a:t>
            </a:r>
            <a:r>
              <a:rPr lang="en-US" dirty="0"/>
              <a:t>body or argument</a:t>
            </a:r>
          </a:p>
          <a:p>
            <a:r>
              <a:rPr lang="en-US" dirty="0" smtClean="0"/>
              <a:t>       A </a:t>
            </a:r>
            <a:r>
              <a:rPr lang="en-US" dirty="0"/>
              <a:t>conclusion</a:t>
            </a:r>
          </a:p>
          <a:p>
            <a:endParaRPr lang="en-US" dirty="0"/>
          </a:p>
        </p:txBody>
      </p:sp>
    </p:spTree>
    <p:extLst>
      <p:ext uri="{BB962C8B-B14F-4D97-AF65-F5344CB8AC3E}">
        <p14:creationId xmlns:p14="http://schemas.microsoft.com/office/powerpoint/2010/main" val="1460550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6"/>
          <p:cNvSpPr>
            <a:spLocks noChangeArrowheads="1"/>
          </p:cNvSpPr>
          <p:nvPr/>
        </p:nvSpPr>
        <p:spPr bwMode="auto">
          <a:xfrm>
            <a:off x="1000125" y="357188"/>
            <a:ext cx="674052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charset="0"/>
                <a:cs typeface="Arial" charset="0"/>
              </a:defRPr>
            </a:lvl1pPr>
            <a:lvl2pPr marL="742950" indent="-285750" eaLnBrk="0" hangingPunct="0">
              <a:spcBef>
                <a:spcPct val="20000"/>
              </a:spcBef>
              <a:buChar char="–"/>
              <a:defRPr sz="2800">
                <a:solidFill>
                  <a:schemeClr val="tx1"/>
                </a:solidFill>
                <a:latin typeface="Arial" charset="0"/>
                <a:cs typeface="Arial" charset="0"/>
              </a:defRPr>
            </a:lvl2pPr>
            <a:lvl3pPr marL="1143000" indent="-228600" eaLnBrk="0" hangingPunct="0">
              <a:spcBef>
                <a:spcPct val="20000"/>
              </a:spcBef>
              <a:buChar char="•"/>
              <a:defRPr sz="2400">
                <a:solidFill>
                  <a:schemeClr val="tx1"/>
                </a:solidFill>
                <a:latin typeface="Arial" charset="0"/>
                <a:cs typeface="Arial" charset="0"/>
              </a:defRPr>
            </a:lvl3pPr>
            <a:lvl4pPr marL="1600200" indent="-228600" eaLnBrk="0" hangingPunct="0">
              <a:spcBef>
                <a:spcPct val="20000"/>
              </a:spcBef>
              <a:buChar char="–"/>
              <a:defRPr sz="2000">
                <a:solidFill>
                  <a:schemeClr val="tx1"/>
                </a:solidFill>
                <a:latin typeface="Arial" charset="0"/>
                <a:cs typeface="Arial" charset="0"/>
              </a:defRPr>
            </a:lvl4pPr>
            <a:lvl5pPr marL="2057400" indent="-228600" eaLnBrk="0" hangingPunct="0">
              <a:spcBef>
                <a:spcPct val="20000"/>
              </a:spcBef>
              <a:buChar char="»"/>
              <a:defRPr sz="2000">
                <a:solidFill>
                  <a:schemeClr val="tx1"/>
                </a:solidFill>
                <a:latin typeface="Arial" charset="0"/>
                <a:cs typeface="Arial" charset="0"/>
              </a:defRPr>
            </a:lvl5pPr>
            <a:lvl6pPr marL="2514600" indent="-228600" eaLnBrk="0" fontAlgn="base" hangingPunct="0">
              <a:spcBef>
                <a:spcPct val="20000"/>
              </a:spcBef>
              <a:spcAft>
                <a:spcPct val="0"/>
              </a:spcAft>
              <a:buChar char="»"/>
              <a:defRPr sz="2000">
                <a:solidFill>
                  <a:schemeClr val="tx1"/>
                </a:solidFill>
                <a:latin typeface="Arial" charset="0"/>
                <a:cs typeface="Arial" charset="0"/>
              </a:defRPr>
            </a:lvl6pPr>
            <a:lvl7pPr marL="2971800" indent="-228600" eaLnBrk="0" fontAlgn="base" hangingPunct="0">
              <a:spcBef>
                <a:spcPct val="20000"/>
              </a:spcBef>
              <a:spcAft>
                <a:spcPct val="0"/>
              </a:spcAft>
              <a:buChar char="»"/>
              <a:defRPr sz="2000">
                <a:solidFill>
                  <a:schemeClr val="tx1"/>
                </a:solidFill>
                <a:latin typeface="Arial" charset="0"/>
                <a:cs typeface="Arial" charset="0"/>
              </a:defRPr>
            </a:lvl7pPr>
            <a:lvl8pPr marL="3429000" indent="-228600" eaLnBrk="0" fontAlgn="base" hangingPunct="0">
              <a:spcBef>
                <a:spcPct val="20000"/>
              </a:spcBef>
              <a:spcAft>
                <a:spcPct val="0"/>
              </a:spcAft>
              <a:buChar char="»"/>
              <a:defRPr sz="2000">
                <a:solidFill>
                  <a:schemeClr val="tx1"/>
                </a:solidFill>
                <a:latin typeface="Arial" charset="0"/>
                <a:cs typeface="Arial" charset="0"/>
              </a:defRPr>
            </a:lvl8pPr>
            <a:lvl9pPr marL="3886200" indent="-228600" eaLnBrk="0" fontAlgn="base" hangingPunct="0">
              <a:spcBef>
                <a:spcPct val="20000"/>
              </a:spcBef>
              <a:spcAft>
                <a:spcPct val="0"/>
              </a:spcAft>
              <a:buChar char="»"/>
              <a:defRPr sz="2000">
                <a:solidFill>
                  <a:schemeClr val="tx1"/>
                </a:solidFill>
                <a:latin typeface="Arial" charset="0"/>
                <a:cs typeface="Arial" charset="0"/>
              </a:defRPr>
            </a:lvl9pPr>
          </a:lstStyle>
          <a:p>
            <a:pPr algn="ctr" eaLnBrk="1" hangingPunct="1">
              <a:spcBef>
                <a:spcPct val="0"/>
              </a:spcBef>
              <a:buFontTx/>
              <a:buNone/>
            </a:pPr>
            <a:r>
              <a:rPr lang="en-US" altLang="en-US" sz="4400" b="1">
                <a:solidFill>
                  <a:srgbClr val="FF0000"/>
                </a:solidFill>
                <a:latin typeface="Myriad Pro" pitchFamily="34" charset="0"/>
              </a:rPr>
              <a:t>WHY STUDY ENGINEERING ETHICS?</a:t>
            </a:r>
            <a:endParaRPr lang="es-ES" altLang="en-US" sz="4400" b="1">
              <a:solidFill>
                <a:srgbClr val="FF0000"/>
              </a:solidFill>
              <a:latin typeface="Myriad Pro"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3071813"/>
            <a:ext cx="4643437"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833160"/>
      </p:ext>
    </p:extLst>
  </p:cSld>
  <p:clrMapOvr>
    <a:masterClrMapping/>
  </p:clrMapOvr>
  <p:transition spd="med">
    <p:wheel spokes="3"/>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7568"/>
            <a:ext cx="7886700" cy="886159"/>
          </a:xfrm>
        </p:spPr>
        <p:txBody>
          <a:bodyPr/>
          <a:lstStyle/>
          <a:p>
            <a:r>
              <a:rPr lang="en-US" dirty="0" smtClean="0"/>
              <a:t>Paragraph</a:t>
            </a:r>
            <a:endParaRPr lang="en-US" dirty="0"/>
          </a:p>
        </p:txBody>
      </p:sp>
      <p:sp>
        <p:nvSpPr>
          <p:cNvPr id="3" name="Content Placeholder 2"/>
          <p:cNvSpPr>
            <a:spLocks noGrp="1"/>
          </p:cNvSpPr>
          <p:nvPr>
            <p:ph idx="1"/>
          </p:nvPr>
        </p:nvSpPr>
        <p:spPr>
          <a:xfrm>
            <a:off x="672192" y="3396344"/>
            <a:ext cx="7886700" cy="3145970"/>
          </a:xfrm>
        </p:spPr>
        <p:txBody>
          <a:bodyPr>
            <a:normAutofit/>
          </a:bodyPr>
          <a:lstStyle/>
          <a:p>
            <a:pPr fontAlgn="base"/>
            <a:r>
              <a:rPr lang="en-US" sz="2400" dirty="0">
                <a:solidFill>
                  <a:srgbClr val="FF0000"/>
                </a:solidFill>
              </a:rPr>
              <a:t>“Students must improve their understanding skill as well as time management skill to get desired scores in the tests</a:t>
            </a:r>
            <a:r>
              <a:rPr lang="en-US" sz="2400" dirty="0"/>
              <a:t>. To master each subject and enhance each skill, they must practice old question papers and reference study materials. Additionally, they can practice sample question papers to understand the pertinent exam pattern and marking system. </a:t>
            </a:r>
            <a:r>
              <a:rPr lang="en-US" sz="2400" dirty="0">
                <a:solidFill>
                  <a:srgbClr val="FFFF00"/>
                </a:solidFill>
              </a:rPr>
              <a:t>However, to improve their skills, students must follow a strict academic routine</a:t>
            </a:r>
            <a:r>
              <a:rPr lang="en-US" sz="2400" dirty="0" smtClean="0">
                <a:solidFill>
                  <a:srgbClr val="FFFF00"/>
                </a:solidFill>
              </a:rPr>
              <a:t>.”</a:t>
            </a:r>
            <a:endParaRPr lang="en-US" sz="2400"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142" y="233606"/>
            <a:ext cx="3979149" cy="294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7934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hlinkClick r:id="rId2" action="ppaction://hlinkfile"/>
              </a:rPr>
              <a:t>Video:  7 Marks of Good Technical Writing</a:t>
            </a:r>
            <a:endParaRPr lang="en-US" dirty="0"/>
          </a:p>
        </p:txBody>
      </p:sp>
    </p:spTree>
    <p:extLst>
      <p:ext uri="{BB962C8B-B14F-4D97-AF65-F5344CB8AC3E}">
        <p14:creationId xmlns:p14="http://schemas.microsoft.com/office/powerpoint/2010/main" val="2005226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Watch Out </a:t>
            </a:r>
            <a:r>
              <a:rPr lang="en-US" dirty="0" smtClean="0"/>
              <a:t>List for Tech Writing</a:t>
            </a:r>
            <a:endParaRPr lang="en-US" dirty="0"/>
          </a:p>
        </p:txBody>
      </p:sp>
      <p:sp>
        <p:nvSpPr>
          <p:cNvPr id="3" name="Subtitle 2"/>
          <p:cNvSpPr txBox="1">
            <a:spLocks noGrp="1"/>
          </p:cNvSpPr>
          <p:nvPr>
            <p:ph type="subTitle" idx="4294967295"/>
          </p:nvPr>
        </p:nvSpPr>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a:buNone/>
            </a:pPr>
            <a:r>
              <a:rPr lang="en-US" dirty="0"/>
              <a:t>Things to avoid</a:t>
            </a:r>
          </a:p>
        </p:txBody>
      </p:sp>
    </p:spTree>
    <p:extLst>
      <p:ext uri="{BB962C8B-B14F-4D97-AF65-F5344CB8AC3E}">
        <p14:creationId xmlns:p14="http://schemas.microsoft.com/office/powerpoint/2010/main" val="1843021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Avoid extra ‘as’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Called as</a:t>
            </a:r>
          </a:p>
          <a:p>
            <a:pPr lvl="0"/>
            <a:r>
              <a:rPr lang="en-US"/>
              <a:t>Named as</a:t>
            </a:r>
          </a:p>
          <a:p>
            <a:pPr lvl="0"/>
            <a:r>
              <a:rPr lang="en-US"/>
              <a:t>Said as</a:t>
            </a:r>
          </a:p>
          <a:p>
            <a:pPr lvl="0"/>
            <a:r>
              <a:rPr lang="en-US"/>
              <a:t>Referenced as</a:t>
            </a:r>
          </a:p>
          <a:p>
            <a:pPr lvl="0"/>
            <a:r>
              <a:rPr lang="en-US"/>
              <a:t>Told as</a:t>
            </a:r>
          </a:p>
          <a:p>
            <a:pPr lvl="0"/>
            <a:r>
              <a:rPr lang="en-US"/>
              <a:t>Describe as</a:t>
            </a:r>
          </a:p>
          <a:p>
            <a:pPr lvl="0"/>
            <a:r>
              <a:rPr lang="en-US"/>
              <a:t>Termed as</a:t>
            </a:r>
          </a:p>
        </p:txBody>
      </p:sp>
      <p:pic>
        <p:nvPicPr>
          <p:cNvPr id="4" name="Picture 3"/>
          <p:cNvPicPr>
            <a:picLocks noChangeAspect="1"/>
          </p:cNvPicPr>
          <p:nvPr/>
        </p:nvPicPr>
        <p:blipFill>
          <a:blip r:embed="rId3">
            <a:lum/>
            <a:alphaModFix/>
          </a:blip>
          <a:srcRect/>
          <a:stretch>
            <a:fillRect/>
          </a:stretch>
        </p:blipFill>
        <p:spPr>
          <a:xfrm>
            <a:off x="3676640" y="1520255"/>
            <a:ext cx="3788319" cy="3788717"/>
          </a:xfrm>
          <a:prstGeom prst="rect">
            <a:avLst/>
          </a:prstGeom>
          <a:noFill/>
          <a:ln>
            <a:noFill/>
          </a:ln>
        </p:spPr>
      </p:pic>
    </p:spTree>
    <p:extLst>
      <p:ext uri="{BB962C8B-B14F-4D97-AF65-F5344CB8AC3E}">
        <p14:creationId xmlns:p14="http://schemas.microsoft.com/office/powerpoint/2010/main" val="1426488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Avoid “I won’t tell you” words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Certain</a:t>
            </a:r>
          </a:p>
          <a:p>
            <a:pPr lvl="0"/>
            <a:r>
              <a:rPr lang="en-US"/>
              <a:t>Various</a:t>
            </a:r>
          </a:p>
          <a:p>
            <a:pPr lvl="0"/>
            <a:r>
              <a:rPr lang="en-US"/>
              <a:t>Specific</a:t>
            </a:r>
          </a:p>
          <a:p>
            <a:pPr lvl="0"/>
            <a:r>
              <a:rPr lang="en-US"/>
              <a:t>Obvious</a:t>
            </a:r>
          </a:p>
          <a:p>
            <a:pPr lvl="0"/>
            <a:r>
              <a:rPr lang="en-US"/>
              <a:t>Exigent</a:t>
            </a:r>
          </a:p>
          <a:p>
            <a:pPr lvl="0"/>
            <a:r>
              <a:rPr lang="en-US"/>
              <a:t>Different</a:t>
            </a:r>
          </a:p>
        </p:txBody>
      </p:sp>
      <p:pic>
        <p:nvPicPr>
          <p:cNvPr id="4" name="Picture 3"/>
          <p:cNvPicPr>
            <a:picLocks noChangeAspect="1"/>
          </p:cNvPicPr>
          <p:nvPr/>
        </p:nvPicPr>
        <p:blipFill>
          <a:blip r:embed="rId3">
            <a:lum/>
            <a:alphaModFix/>
          </a:blip>
          <a:srcRect/>
          <a:stretch>
            <a:fillRect/>
          </a:stretch>
        </p:blipFill>
        <p:spPr>
          <a:xfrm>
            <a:off x="4478976" y="1410196"/>
            <a:ext cx="3800402" cy="3484013"/>
          </a:xfrm>
          <a:prstGeom prst="rect">
            <a:avLst/>
          </a:prstGeom>
          <a:noFill/>
          <a:ln>
            <a:noFill/>
          </a:ln>
        </p:spPr>
      </p:pic>
    </p:spTree>
    <p:extLst>
      <p:ext uri="{BB962C8B-B14F-4D97-AF65-F5344CB8AC3E}">
        <p14:creationId xmlns:p14="http://schemas.microsoft.com/office/powerpoint/2010/main" val="256843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Time – terms to avoid (confusing)</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Nowadays  → currently, at present</a:t>
            </a:r>
          </a:p>
          <a:p>
            <a:pPr lvl="0"/>
            <a:r>
              <a:rPr lang="en-US"/>
              <a:t>In these times → now, currently</a:t>
            </a:r>
          </a:p>
          <a:p>
            <a:pPr lvl="0"/>
            <a:r>
              <a:rPr lang="en-US"/>
              <a:t>In prior times → previously</a:t>
            </a:r>
          </a:p>
          <a:p>
            <a:pPr lvl="0"/>
            <a:r>
              <a:rPr lang="en-US"/>
              <a:t>Before the current → previously</a:t>
            </a:r>
          </a:p>
          <a:p>
            <a:pPr lvl="0"/>
            <a:r>
              <a:rPr lang="en-US"/>
              <a:t>In the current time → now</a:t>
            </a:r>
          </a:p>
          <a:p>
            <a:pPr lvl="0"/>
            <a:r>
              <a:rPr lang="en-US"/>
              <a:t>Brought to light → ?</a:t>
            </a:r>
          </a:p>
          <a:p>
            <a:pPr lvl="0"/>
            <a:r>
              <a:rPr lang="en-US"/>
              <a:t>Come to be → ?</a:t>
            </a:r>
          </a:p>
        </p:txBody>
      </p:sp>
      <p:pic>
        <p:nvPicPr>
          <p:cNvPr id="4" name="Picture 3"/>
          <p:cNvPicPr>
            <a:picLocks noChangeAspect="1"/>
          </p:cNvPicPr>
          <p:nvPr/>
        </p:nvPicPr>
        <p:blipFill>
          <a:blip r:embed="rId3">
            <a:lum/>
            <a:alphaModFix/>
          </a:blip>
          <a:srcRect/>
          <a:stretch>
            <a:fillRect/>
          </a:stretch>
        </p:blipFill>
        <p:spPr>
          <a:xfrm>
            <a:off x="4230144" y="4230588"/>
            <a:ext cx="4152425" cy="2251154"/>
          </a:xfrm>
          <a:prstGeom prst="rect">
            <a:avLst/>
          </a:prstGeom>
          <a:noFill/>
          <a:ln>
            <a:noFill/>
          </a:ln>
        </p:spPr>
      </p:pic>
    </p:spTree>
    <p:extLst>
      <p:ext uri="{BB962C8B-B14F-4D97-AF65-F5344CB8AC3E}">
        <p14:creationId xmlns:p14="http://schemas.microsoft.com/office/powerpoint/2010/main" val="1454243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Titles and Headings</a:t>
            </a:r>
          </a:p>
        </p:txBody>
      </p:sp>
      <p:sp>
        <p:nvSpPr>
          <p:cNvPr id="3" name="Text Placeholder 2"/>
          <p:cNvSpPr txBox="1">
            <a:spLocks noGrp="1"/>
          </p:cNvSpPr>
          <p:nvPr>
            <p:ph type="body" idx="4294967295"/>
          </p:nvPr>
        </p:nvSpPr>
        <p:spPr/>
        <p:txBody>
          <a:bodyPr>
            <a:normAutofit lnSpcReduction="10000"/>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Only used to find areas in a document</a:t>
            </a:r>
          </a:p>
          <a:p>
            <a:pPr lvl="1" rtl="0" hangingPunct="0"/>
            <a:r>
              <a:rPr lang="en-US"/>
              <a:t>Never assume they are read</a:t>
            </a:r>
          </a:p>
          <a:p>
            <a:pPr lvl="0"/>
            <a:r>
              <a:rPr lang="en-US"/>
              <a:t>No text should refer to a heading</a:t>
            </a:r>
          </a:p>
          <a:p>
            <a:pPr lvl="1" rtl="0" hangingPunct="0"/>
            <a:r>
              <a:rPr lang="en-US"/>
              <a:t>Watch pronouns</a:t>
            </a:r>
          </a:p>
          <a:p>
            <a:pPr lvl="0"/>
            <a:r>
              <a:rPr lang="en-US"/>
              <a:t>Never have two headings in a row</a:t>
            </a:r>
          </a:p>
          <a:p>
            <a:pPr lvl="0"/>
            <a:r>
              <a:rPr lang="en-US"/>
              <a:t>No ‘-’ or ‘:’ or any combination of the two</a:t>
            </a:r>
          </a:p>
          <a:p>
            <a:pPr lvl="0"/>
            <a:r>
              <a:rPr lang="en-US"/>
              <a:t>No headings in line</a:t>
            </a:r>
          </a:p>
          <a:p>
            <a:pPr lvl="1" rtl="0" hangingPunct="0"/>
            <a:r>
              <a:rPr lang="en-US"/>
              <a:t>Then called a ‘list’</a:t>
            </a:r>
          </a:p>
        </p:txBody>
      </p:sp>
    </p:spTree>
    <p:extLst>
      <p:ext uri="{BB962C8B-B14F-4D97-AF65-F5344CB8AC3E}">
        <p14:creationId xmlns:p14="http://schemas.microsoft.com/office/powerpoint/2010/main" val="3756629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Headings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Should have at least 4 paragraphs per heading</a:t>
            </a:r>
          </a:p>
          <a:p>
            <a:pPr lvl="0"/>
            <a:r>
              <a:rPr lang="en-US"/>
              <a:t>Flow without headings should be good</a:t>
            </a:r>
          </a:p>
          <a:p>
            <a:pPr lvl="0"/>
            <a:r>
              <a:rPr lang="en-US"/>
              <a:t>Never ever ever ever cite a heading</a:t>
            </a:r>
          </a:p>
        </p:txBody>
      </p:sp>
    </p:spTree>
    <p:extLst>
      <p:ext uri="{BB962C8B-B14F-4D97-AF65-F5344CB8AC3E}">
        <p14:creationId xmlns:p14="http://schemas.microsoft.com/office/powerpoint/2010/main" val="3726358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85750" y="928688"/>
            <a:ext cx="4892675" cy="981075"/>
          </a:xfrm>
        </p:spPr>
        <p:txBody>
          <a:bodyPr/>
          <a:lstStyle/>
          <a:p>
            <a:pPr algn="l" eaLnBrk="1" hangingPunct="1"/>
            <a:r>
              <a:rPr lang="en-US" altLang="en-US" sz="2800" b="1" smtClean="0">
                <a:solidFill>
                  <a:srgbClr val="FF0000"/>
                </a:solidFill>
              </a:rPr>
              <a:t>INTRODUCTION</a:t>
            </a:r>
            <a:endParaRPr lang="tr-TR" altLang="en-US" sz="2800" b="1" smtClean="0">
              <a:solidFill>
                <a:srgbClr val="FF0000"/>
              </a:solidFill>
            </a:endParaRPr>
          </a:p>
        </p:txBody>
      </p:sp>
      <p:sp>
        <p:nvSpPr>
          <p:cNvPr id="5" name="Content Placeholder 4"/>
          <p:cNvSpPr>
            <a:spLocks noGrp="1"/>
          </p:cNvSpPr>
          <p:nvPr>
            <p:ph idx="1"/>
          </p:nvPr>
        </p:nvSpPr>
        <p:spPr>
          <a:xfrm>
            <a:off x="457200" y="1643063"/>
            <a:ext cx="8472488" cy="5214937"/>
          </a:xfrm>
        </p:spPr>
        <p:txBody>
          <a:bodyPr/>
          <a:lstStyle/>
          <a:p>
            <a:pPr>
              <a:defRPr/>
            </a:pPr>
            <a:r>
              <a:rPr lang="en-US" sz="2600" b="1" dirty="0" smtClean="0"/>
              <a:t>What is Ethics?</a:t>
            </a:r>
          </a:p>
          <a:p>
            <a:pPr lvl="1">
              <a:defRPr/>
            </a:pPr>
            <a:r>
              <a:rPr lang="en-US" sz="2400" dirty="0" smtClean="0"/>
              <a:t>Ethics is the study of the characteristics of morals.</a:t>
            </a:r>
          </a:p>
          <a:p>
            <a:pPr lvl="1">
              <a:defRPr/>
            </a:pPr>
            <a:r>
              <a:rPr lang="en-US" sz="2400" dirty="0" smtClean="0">
                <a:ea typeface="+mn-ea"/>
              </a:rPr>
              <a:t>Ethics also deals with the moral choices that are made by each person in his or her relationship with other persons.</a:t>
            </a:r>
          </a:p>
          <a:p>
            <a:pPr>
              <a:defRPr/>
            </a:pPr>
            <a:r>
              <a:rPr lang="en-US" sz="2600" dirty="0" smtClean="0"/>
              <a:t>Engineering ethics is the rules and standards governing the conduct of engineers in their role as professionals.</a:t>
            </a:r>
          </a:p>
          <a:p>
            <a:pPr>
              <a:defRPr/>
            </a:pPr>
            <a:r>
              <a:rPr lang="en-US" sz="2600" dirty="0" smtClean="0"/>
              <a:t>It encompasses the more general definition of ethics, but applies it more specifically to situations involving engineers in their professional lives.</a:t>
            </a:r>
          </a:p>
        </p:txBody>
      </p:sp>
    </p:spTree>
    <p:extLst>
      <p:ext uri="{BB962C8B-B14F-4D97-AF65-F5344CB8AC3E}">
        <p14:creationId xmlns:p14="http://schemas.microsoft.com/office/powerpoint/2010/main" val="3492502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85750" y="928688"/>
            <a:ext cx="4892675" cy="981075"/>
          </a:xfrm>
        </p:spPr>
        <p:txBody>
          <a:bodyPr/>
          <a:lstStyle/>
          <a:p>
            <a:pPr algn="l" eaLnBrk="1" hangingPunct="1"/>
            <a:r>
              <a:rPr lang="en-US" altLang="en-US" sz="2800" b="1" smtClean="0">
                <a:solidFill>
                  <a:srgbClr val="FF0000"/>
                </a:solidFill>
              </a:rPr>
              <a:t>ETHICS</a:t>
            </a:r>
            <a:endParaRPr lang="tr-TR" altLang="en-US" sz="2800" b="1" smtClean="0">
              <a:solidFill>
                <a:srgbClr val="FF0000"/>
              </a:solidFill>
            </a:endParaRPr>
          </a:p>
        </p:txBody>
      </p:sp>
      <p:sp>
        <p:nvSpPr>
          <p:cNvPr id="5123" name="Content Placeholder 4"/>
          <p:cNvSpPr>
            <a:spLocks noGrp="1"/>
          </p:cNvSpPr>
          <p:nvPr>
            <p:ph idx="1"/>
          </p:nvPr>
        </p:nvSpPr>
        <p:spPr>
          <a:xfrm>
            <a:off x="457200" y="1643063"/>
            <a:ext cx="6757988" cy="4643437"/>
          </a:xfrm>
        </p:spPr>
        <p:txBody>
          <a:bodyPr/>
          <a:lstStyle/>
          <a:p>
            <a:r>
              <a:rPr lang="en-US" altLang="en-US" sz="2400" smtClean="0">
                <a:cs typeface="Times New Roman" pitchFamily="18" charset="0"/>
              </a:rPr>
              <a:t>Study of human morality</a:t>
            </a:r>
          </a:p>
          <a:p>
            <a:r>
              <a:rPr lang="en-US" altLang="en-US" sz="2400" smtClean="0">
                <a:cs typeface="Times New Roman" pitchFamily="18" charset="0"/>
              </a:rPr>
              <a:t>Determining values in human conduct</a:t>
            </a:r>
          </a:p>
          <a:p>
            <a:r>
              <a:rPr lang="en-US" altLang="en-US" sz="2400" smtClean="0">
                <a:cs typeface="Times New Roman" pitchFamily="18" charset="0"/>
              </a:rPr>
              <a:t>Deciding the “right thing to do” - based upon a set of norms</a:t>
            </a:r>
          </a:p>
          <a:p>
            <a:r>
              <a:rPr lang="en-US" altLang="en-US" sz="2400" smtClean="0">
                <a:cs typeface="Times New Roman" pitchFamily="18" charset="0"/>
              </a:rPr>
              <a:t>In Engineering:</a:t>
            </a:r>
          </a:p>
          <a:p>
            <a:pPr lvl="1"/>
            <a:r>
              <a:rPr lang="en-US" altLang="en-US" sz="2400" smtClean="0">
                <a:cs typeface="Times New Roman" pitchFamily="18" charset="0"/>
              </a:rPr>
              <a:t>dealing with colleagues</a:t>
            </a:r>
          </a:p>
          <a:p>
            <a:pPr lvl="1"/>
            <a:r>
              <a:rPr lang="en-US" altLang="en-US" sz="2400" smtClean="0">
                <a:cs typeface="Times New Roman" pitchFamily="18" charset="0"/>
              </a:rPr>
              <a:t>dealing with clients</a:t>
            </a:r>
          </a:p>
          <a:p>
            <a:pPr lvl="1"/>
            <a:r>
              <a:rPr lang="en-US" altLang="en-US" sz="2400" smtClean="0">
                <a:cs typeface="Times New Roman" pitchFamily="18" charset="0"/>
              </a:rPr>
              <a:t>dealing with employees</a:t>
            </a:r>
          </a:p>
          <a:p>
            <a:pPr lvl="1"/>
            <a:r>
              <a:rPr lang="en-US" altLang="en-US" sz="2400" smtClean="0">
                <a:cs typeface="Times New Roman" pitchFamily="18" charset="0"/>
              </a:rPr>
              <a:t>dealing with “users’</a:t>
            </a:r>
          </a:p>
          <a:p>
            <a:pPr lvl="1"/>
            <a:r>
              <a:rPr lang="en-US" altLang="en-US" sz="2400" smtClean="0">
                <a:cs typeface="Times New Roman" pitchFamily="18" charset="0"/>
              </a:rPr>
              <a:t>dealing with  public</a:t>
            </a:r>
          </a:p>
        </p:txBody>
      </p:sp>
      <p:pic>
        <p:nvPicPr>
          <p:cNvPr id="51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063" y="3571875"/>
            <a:ext cx="3786187" cy="30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1315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85750" y="1428750"/>
            <a:ext cx="4892675" cy="981075"/>
          </a:xfrm>
        </p:spPr>
        <p:txBody>
          <a:bodyPr/>
          <a:lstStyle/>
          <a:p>
            <a:pPr algn="l" eaLnBrk="1" hangingPunct="1"/>
            <a:r>
              <a:rPr lang="en-US" altLang="en-US" sz="2800" b="1" smtClean="0">
                <a:solidFill>
                  <a:srgbClr val="FF0000"/>
                </a:solidFill>
              </a:rPr>
              <a:t>WHY FOCUS ON ETHICS?</a:t>
            </a:r>
            <a:endParaRPr lang="tr-TR" altLang="en-US" sz="2800" b="1" smtClean="0">
              <a:solidFill>
                <a:srgbClr val="FF0000"/>
              </a:solidFill>
            </a:endParaRPr>
          </a:p>
        </p:txBody>
      </p:sp>
      <p:sp>
        <p:nvSpPr>
          <p:cNvPr id="6147" name="Content Placeholder 4"/>
          <p:cNvSpPr>
            <a:spLocks noGrp="1"/>
          </p:cNvSpPr>
          <p:nvPr>
            <p:ph idx="1"/>
          </p:nvPr>
        </p:nvSpPr>
        <p:spPr>
          <a:xfrm>
            <a:off x="214313" y="2428875"/>
            <a:ext cx="7615237" cy="3857625"/>
          </a:xfrm>
        </p:spPr>
        <p:txBody>
          <a:bodyPr/>
          <a:lstStyle/>
          <a:p>
            <a:pPr>
              <a:lnSpc>
                <a:spcPct val="150000"/>
              </a:lnSpc>
              <a:buFont typeface="Wingdings" pitchFamily="2" charset="2"/>
              <a:buChar char="Ø"/>
            </a:pPr>
            <a:r>
              <a:rPr lang="en-US" altLang="en-US" sz="2400" smtClean="0">
                <a:latin typeface="Times New Roman" pitchFamily="18" charset="0"/>
              </a:rPr>
              <a:t> </a:t>
            </a:r>
            <a:r>
              <a:rPr lang="en-US" altLang="en-US" sz="2400" smtClean="0"/>
              <a:t>Make decisions – make the right choice</a:t>
            </a:r>
          </a:p>
          <a:p>
            <a:pPr>
              <a:lnSpc>
                <a:spcPct val="150000"/>
              </a:lnSpc>
              <a:buFont typeface="Wingdings" pitchFamily="2" charset="2"/>
              <a:buChar char="Ø"/>
            </a:pPr>
            <a:r>
              <a:rPr lang="en-US" altLang="en-US" sz="2400" smtClean="0"/>
              <a:t> Take action – do the right thing</a:t>
            </a:r>
          </a:p>
          <a:p>
            <a:pPr>
              <a:lnSpc>
                <a:spcPct val="150000"/>
              </a:lnSpc>
              <a:buFont typeface="Wingdings" pitchFamily="2" charset="2"/>
              <a:buChar char="Ø"/>
            </a:pPr>
            <a:r>
              <a:rPr lang="en-US" altLang="en-US" sz="2400" smtClean="0"/>
              <a:t> Personal integrity and self-respect</a:t>
            </a:r>
          </a:p>
          <a:p>
            <a:pPr>
              <a:lnSpc>
                <a:spcPct val="150000"/>
              </a:lnSpc>
              <a:buFont typeface="Wingdings" pitchFamily="2" charset="2"/>
              <a:buChar char="Ø"/>
            </a:pPr>
            <a:r>
              <a:rPr lang="en-US" altLang="en-US" sz="2400" smtClean="0"/>
              <a:t> Element of professional reputation</a:t>
            </a:r>
          </a:p>
          <a:p>
            <a:pPr>
              <a:lnSpc>
                <a:spcPct val="150000"/>
              </a:lnSpc>
              <a:buFont typeface="Wingdings" pitchFamily="2" charset="2"/>
              <a:buChar char="Ø"/>
            </a:pPr>
            <a:r>
              <a:rPr lang="en-US" altLang="en-US" sz="2400" smtClean="0"/>
              <a:t> HIGH ETHICS -&gt; HIGH PROFITS</a:t>
            </a:r>
            <a:endParaRPr lang="en-US" altLang="en-US" sz="2400" smtClean="0">
              <a:solidFill>
                <a:srgbClr val="081D58"/>
              </a:solidFill>
            </a:endParaRPr>
          </a:p>
        </p:txBody>
      </p:sp>
      <p:pic>
        <p:nvPicPr>
          <p:cNvPr id="614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2588" y="3071813"/>
            <a:ext cx="3681412"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6754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50825" y="1125538"/>
            <a:ext cx="4606925" cy="981075"/>
          </a:xfrm>
        </p:spPr>
        <p:txBody>
          <a:bodyPr/>
          <a:lstStyle/>
          <a:p>
            <a:pPr eaLnBrk="1" hangingPunct="1"/>
            <a:r>
              <a:rPr lang="en-US" altLang="en-US" sz="2800" b="1" smtClean="0">
                <a:solidFill>
                  <a:srgbClr val="FF0000"/>
                </a:solidFill>
              </a:rPr>
              <a:t>ENGINEERING ETHICS</a:t>
            </a:r>
            <a:endParaRPr lang="tr-TR" altLang="en-US" sz="2800" b="1" smtClean="0">
              <a:solidFill>
                <a:srgbClr val="FF0000"/>
              </a:solidFill>
            </a:endParaRPr>
          </a:p>
        </p:txBody>
      </p:sp>
      <p:sp>
        <p:nvSpPr>
          <p:cNvPr id="7171" name="Rectangle 3"/>
          <p:cNvSpPr>
            <a:spLocks noGrp="1" noChangeArrowheads="1"/>
          </p:cNvSpPr>
          <p:nvPr>
            <p:ph idx="1"/>
          </p:nvPr>
        </p:nvSpPr>
        <p:spPr>
          <a:xfrm>
            <a:off x="500063" y="2000250"/>
            <a:ext cx="8186737" cy="4572000"/>
          </a:xfrm>
        </p:spPr>
        <p:txBody>
          <a:bodyPr/>
          <a:lstStyle/>
          <a:p>
            <a:pPr algn="just">
              <a:spcBef>
                <a:spcPct val="50000"/>
              </a:spcBef>
            </a:pPr>
            <a:r>
              <a:rPr lang="en-US" altLang="en-US" sz="2400" smtClean="0"/>
              <a:t>Engineering ethics is the study of moral values, issues and decisions involved in engineering practice.</a:t>
            </a:r>
          </a:p>
          <a:p>
            <a:pPr algn="just">
              <a:spcBef>
                <a:spcPct val="50000"/>
              </a:spcBef>
            </a:pPr>
            <a:r>
              <a:rPr lang="en-US" altLang="en-US" sz="2400" smtClean="0"/>
              <a:t>The moral values take many forms, including </a:t>
            </a:r>
          </a:p>
          <a:p>
            <a:pPr lvl="1" algn="just">
              <a:spcBef>
                <a:spcPct val="50000"/>
              </a:spcBef>
              <a:buFont typeface="Wingdings" pitchFamily="2" charset="2"/>
              <a:buChar char="ü"/>
            </a:pPr>
            <a:r>
              <a:rPr lang="en-US" altLang="en-US" sz="2400" smtClean="0"/>
              <a:t>responsibilities</a:t>
            </a:r>
          </a:p>
          <a:p>
            <a:pPr lvl="1" algn="just">
              <a:spcBef>
                <a:spcPct val="50000"/>
              </a:spcBef>
              <a:buFont typeface="Wingdings" pitchFamily="2" charset="2"/>
              <a:buChar char="ü"/>
            </a:pPr>
            <a:r>
              <a:rPr lang="en-US" altLang="en-US" sz="2400" smtClean="0"/>
              <a:t>ideal character traits</a:t>
            </a:r>
          </a:p>
          <a:p>
            <a:pPr lvl="1" algn="just">
              <a:spcBef>
                <a:spcPct val="50000"/>
              </a:spcBef>
              <a:buFont typeface="Wingdings" pitchFamily="2" charset="2"/>
              <a:buChar char="ü"/>
            </a:pPr>
            <a:r>
              <a:rPr lang="en-US" altLang="en-US" sz="2400" smtClean="0"/>
              <a:t>social policies</a:t>
            </a:r>
          </a:p>
          <a:p>
            <a:pPr lvl="1" algn="just">
              <a:spcBef>
                <a:spcPct val="50000"/>
              </a:spcBef>
              <a:buFont typeface="Wingdings" pitchFamily="2" charset="2"/>
              <a:buChar char="ü"/>
            </a:pPr>
            <a:r>
              <a:rPr lang="en-US" altLang="en-US" sz="2400" smtClean="0"/>
              <a:t>relationships desirable for individuals </a:t>
            </a:r>
          </a:p>
          <a:p>
            <a:pPr lvl="1" algn="just">
              <a:spcBef>
                <a:spcPct val="50000"/>
              </a:spcBef>
              <a:buFont typeface="Wingdings" pitchFamily="2" charset="2"/>
              <a:buChar char="ü"/>
            </a:pPr>
            <a:r>
              <a:rPr lang="en-US" altLang="en-US" sz="2400" smtClean="0"/>
              <a:t>corporation engaged in technological development.</a:t>
            </a:r>
          </a:p>
          <a:p>
            <a:pPr>
              <a:buFontTx/>
              <a:buNone/>
            </a:pPr>
            <a:endParaRPr lang="en-US" altLang="en-US" sz="2400" smtClean="0"/>
          </a:p>
          <a:p>
            <a:pPr algn="just">
              <a:spcBef>
                <a:spcPct val="50000"/>
              </a:spcBef>
            </a:pPr>
            <a:endParaRPr lang="en-US" altLang="en-US" sz="2400" smtClean="0"/>
          </a:p>
        </p:txBody>
      </p:sp>
    </p:spTree>
    <p:extLst>
      <p:ext uri="{BB962C8B-B14F-4D97-AF65-F5344CB8AC3E}">
        <p14:creationId xmlns:p14="http://schemas.microsoft.com/office/powerpoint/2010/main" val="1156119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50825" y="1125538"/>
            <a:ext cx="4606925" cy="981075"/>
          </a:xfrm>
        </p:spPr>
        <p:txBody>
          <a:bodyPr/>
          <a:lstStyle/>
          <a:p>
            <a:pPr eaLnBrk="1" hangingPunct="1"/>
            <a:r>
              <a:rPr lang="en-US" altLang="en-US" sz="2800" b="1" smtClean="0">
                <a:solidFill>
                  <a:srgbClr val="FF0000"/>
                </a:solidFill>
              </a:rPr>
              <a:t>ENGINEERING ETHICS</a:t>
            </a:r>
            <a:endParaRPr lang="tr-TR" altLang="en-US" sz="2800" b="1" smtClean="0">
              <a:solidFill>
                <a:srgbClr val="FF0000"/>
              </a:solidFill>
            </a:endParaRPr>
          </a:p>
        </p:txBody>
      </p:sp>
      <p:sp>
        <p:nvSpPr>
          <p:cNvPr id="8195" name="Rectangle 3"/>
          <p:cNvSpPr>
            <a:spLocks noGrp="1" noChangeArrowheads="1"/>
          </p:cNvSpPr>
          <p:nvPr>
            <p:ph idx="1"/>
          </p:nvPr>
        </p:nvSpPr>
        <p:spPr>
          <a:xfrm>
            <a:off x="500063" y="2000250"/>
            <a:ext cx="8429625" cy="4572000"/>
          </a:xfrm>
        </p:spPr>
        <p:txBody>
          <a:bodyPr/>
          <a:lstStyle/>
          <a:p>
            <a:pPr eaLnBrk="1" hangingPunct="1"/>
            <a:r>
              <a:rPr lang="en-US" altLang="en-US" sz="2600" smtClean="0">
                <a:cs typeface="Times New Roman" pitchFamily="18" charset="0"/>
              </a:rPr>
              <a:t>Teaching engineering ethics can achieve at least four desirable outcomes: </a:t>
            </a:r>
          </a:p>
          <a:p>
            <a:pPr eaLnBrk="1" hangingPunct="1">
              <a:buFontTx/>
              <a:buNone/>
            </a:pPr>
            <a:endParaRPr lang="en-US" altLang="en-US" sz="2400" smtClean="0">
              <a:cs typeface="Times New Roman" pitchFamily="18" charset="0"/>
            </a:endParaRPr>
          </a:p>
          <a:p>
            <a:pPr lvl="1" eaLnBrk="1" hangingPunct="1">
              <a:buFont typeface="Wingdings" pitchFamily="2" charset="2"/>
              <a:buChar char="ü"/>
            </a:pPr>
            <a:r>
              <a:rPr lang="en-US" altLang="en-US" sz="2000" smtClean="0">
                <a:cs typeface="Times New Roman" pitchFamily="18" charset="0"/>
              </a:rPr>
              <a:t> </a:t>
            </a:r>
            <a:r>
              <a:rPr lang="en-US" altLang="en-US" sz="2400" smtClean="0">
                <a:cs typeface="Times New Roman" pitchFamily="18" charset="0"/>
              </a:rPr>
              <a:t>increased ethical </a:t>
            </a:r>
            <a:r>
              <a:rPr lang="en-US" altLang="en-US" sz="2400" smtClean="0">
                <a:solidFill>
                  <a:srgbClr val="FF0000"/>
                </a:solidFill>
                <a:cs typeface="Times New Roman" pitchFamily="18" charset="0"/>
              </a:rPr>
              <a:t>sensitivity</a:t>
            </a:r>
            <a:endParaRPr lang="en-US" altLang="en-US" sz="2400" smtClean="0">
              <a:cs typeface="Times New Roman" pitchFamily="18" charset="0"/>
            </a:endParaRPr>
          </a:p>
          <a:p>
            <a:pPr lvl="1" eaLnBrk="1" hangingPunct="1">
              <a:buFont typeface="Wingdings" pitchFamily="2" charset="2"/>
              <a:buChar char="ü"/>
            </a:pPr>
            <a:r>
              <a:rPr lang="en-US" altLang="en-US" sz="2400" smtClean="0">
                <a:cs typeface="Times New Roman" pitchFamily="18" charset="0"/>
              </a:rPr>
              <a:t> increased knowledge of </a:t>
            </a:r>
            <a:r>
              <a:rPr lang="en-US" altLang="en-US" sz="2400" smtClean="0">
                <a:solidFill>
                  <a:srgbClr val="FF0000"/>
                </a:solidFill>
                <a:cs typeface="Times New Roman" pitchFamily="18" charset="0"/>
              </a:rPr>
              <a:t>relevant standards of conduct</a:t>
            </a:r>
            <a:endParaRPr lang="en-US" altLang="en-US" sz="2400" smtClean="0">
              <a:cs typeface="Times New Roman" pitchFamily="18" charset="0"/>
            </a:endParaRPr>
          </a:p>
          <a:p>
            <a:pPr lvl="1" eaLnBrk="1" hangingPunct="1">
              <a:buFont typeface="Wingdings" pitchFamily="2" charset="2"/>
              <a:buChar char="ü"/>
            </a:pPr>
            <a:r>
              <a:rPr lang="en-US" altLang="en-US" sz="2400" smtClean="0">
                <a:cs typeface="Times New Roman" pitchFamily="18" charset="0"/>
              </a:rPr>
              <a:t> improved ethical </a:t>
            </a:r>
            <a:r>
              <a:rPr lang="en-US" altLang="en-US" sz="2400" smtClean="0">
                <a:solidFill>
                  <a:srgbClr val="FF0000"/>
                </a:solidFill>
                <a:cs typeface="Times New Roman" pitchFamily="18" charset="0"/>
              </a:rPr>
              <a:t>judgment</a:t>
            </a:r>
            <a:endParaRPr lang="en-US" altLang="en-US" sz="2400" smtClean="0">
              <a:cs typeface="Times New Roman" pitchFamily="18" charset="0"/>
            </a:endParaRPr>
          </a:p>
          <a:p>
            <a:pPr lvl="1" eaLnBrk="1" hangingPunct="1">
              <a:buFont typeface="Wingdings" pitchFamily="2" charset="2"/>
              <a:buChar char="ü"/>
            </a:pPr>
            <a:r>
              <a:rPr lang="en-US" altLang="en-US" sz="2400" smtClean="0">
                <a:cs typeface="Times New Roman" pitchFamily="18" charset="0"/>
              </a:rPr>
              <a:t> improved </a:t>
            </a:r>
            <a:r>
              <a:rPr lang="en-US" altLang="en-US" sz="2400" smtClean="0">
                <a:solidFill>
                  <a:srgbClr val="FF0000"/>
                </a:solidFill>
                <a:cs typeface="Times New Roman" pitchFamily="18" charset="0"/>
              </a:rPr>
              <a:t>ethical will-power </a:t>
            </a:r>
            <a:r>
              <a:rPr lang="en-US" altLang="en-US" sz="2400" smtClean="0">
                <a:cs typeface="Times New Roman" pitchFamily="18" charset="0"/>
              </a:rPr>
              <a:t>(i.e., a greater ability to act    ethically when one wants to).</a:t>
            </a:r>
          </a:p>
          <a:p>
            <a:pPr>
              <a:buFontTx/>
              <a:buNone/>
            </a:pPr>
            <a:endParaRPr lang="en-US" altLang="en-US" sz="2400" smtClean="0"/>
          </a:p>
          <a:p>
            <a:pPr algn="just">
              <a:spcBef>
                <a:spcPct val="50000"/>
              </a:spcBef>
            </a:pPr>
            <a:endParaRPr lang="en-US" altLang="en-US" sz="2400" smtClean="0"/>
          </a:p>
        </p:txBody>
      </p:sp>
    </p:spTree>
    <p:extLst>
      <p:ext uri="{BB962C8B-B14F-4D97-AF65-F5344CB8AC3E}">
        <p14:creationId xmlns:p14="http://schemas.microsoft.com/office/powerpoint/2010/main" val="28060455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14313" y="1357313"/>
            <a:ext cx="6107112" cy="981075"/>
          </a:xfrm>
        </p:spPr>
        <p:txBody>
          <a:bodyPr/>
          <a:lstStyle/>
          <a:p>
            <a:pPr eaLnBrk="1" hangingPunct="1"/>
            <a:r>
              <a:rPr lang="en-US" altLang="en-US" sz="2800" b="1" smtClean="0">
                <a:solidFill>
                  <a:srgbClr val="FF0000"/>
                </a:solidFill>
              </a:rPr>
              <a:t>SCOPE OF ENGINEERING ETHICS</a:t>
            </a:r>
            <a:endParaRPr lang="tr-TR" altLang="en-US" sz="2800" b="1" smtClean="0">
              <a:solidFill>
                <a:srgbClr val="FF0000"/>
              </a:solidFill>
            </a:endParaRPr>
          </a:p>
        </p:txBody>
      </p:sp>
      <p:pic>
        <p:nvPicPr>
          <p:cNvPr id="9219"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00125" y="2357438"/>
            <a:ext cx="7715250" cy="3857625"/>
          </a:xfrm>
          <a:noFill/>
        </p:spPr>
      </p:pic>
    </p:spTree>
    <p:extLst>
      <p:ext uri="{BB962C8B-B14F-4D97-AF65-F5344CB8AC3E}">
        <p14:creationId xmlns:p14="http://schemas.microsoft.com/office/powerpoint/2010/main" val="3618782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1_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7778</TotalTime>
  <Words>1255</Words>
  <Application>Microsoft Office PowerPoint</Application>
  <PresentationFormat>On-screen Show (4:3)</PresentationFormat>
  <Paragraphs>247</Paragraphs>
  <Slides>37</Slides>
  <Notes>7</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37</vt:i4>
      </vt:variant>
    </vt:vector>
  </HeadingPairs>
  <TitlesOfParts>
    <vt:vector size="62" baseType="lpstr">
      <vt:lpstr>Arial</vt:lpstr>
      <vt:lpstr>Lohit Devanagari</vt:lpstr>
      <vt:lpstr>Calibri</vt:lpstr>
      <vt:lpstr>Times</vt:lpstr>
      <vt:lpstr>Liberation Sans</vt:lpstr>
      <vt:lpstr>Courier New</vt:lpstr>
      <vt:lpstr>Helvetica Neue</vt:lpstr>
      <vt:lpstr>Times New Roman</vt:lpstr>
      <vt:lpstr>Wingdings</vt:lpstr>
      <vt:lpstr>SJSU Spartan Regular</vt:lpstr>
      <vt:lpstr>Source Han Sans CN Regular</vt:lpstr>
      <vt:lpstr>Myriad Pro</vt:lpstr>
      <vt:lpstr>StarSymbol</vt:lpstr>
      <vt:lpstr>SJSU Spartan Bold</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1_Title Slides</vt:lpstr>
      <vt:lpstr>EE 295</vt:lpstr>
      <vt:lpstr>PowerPoint Presentation</vt:lpstr>
      <vt:lpstr>PowerPoint Presentation</vt:lpstr>
      <vt:lpstr>INTRODUCTION</vt:lpstr>
      <vt:lpstr>ETHICS</vt:lpstr>
      <vt:lpstr>WHY FOCUS ON ETHICS?</vt:lpstr>
      <vt:lpstr>ENGINEERING ETHICS</vt:lpstr>
      <vt:lpstr>ENGINEERING ETHICS</vt:lpstr>
      <vt:lpstr>SCOPE OF ENGINEERING ETHICS</vt:lpstr>
      <vt:lpstr>ENGINEERING AS AN ETHICAL  PROFESSION</vt:lpstr>
      <vt:lpstr>Why Ethics?</vt:lpstr>
      <vt:lpstr>SO WHY BOTHER WITH ETHICS??</vt:lpstr>
      <vt:lpstr>RESULT OF ETHICAL EQUATIONS</vt:lpstr>
      <vt:lpstr>PowerPoint Presentation</vt:lpstr>
      <vt:lpstr>ETHICAL ISSUES FACED BY ENGINEERS</vt:lpstr>
      <vt:lpstr>WHY STUDY ENGINEERING ETHICS?</vt:lpstr>
      <vt:lpstr>WHY STUDY ENGINEERING ETHICS?</vt:lpstr>
      <vt:lpstr>WHY STUDY ENGINEERING ETHICS?</vt:lpstr>
      <vt:lpstr>Video: Volkswagen Ethical Case</vt:lpstr>
      <vt:lpstr>Semester Major Items…..(subject to modification)</vt:lpstr>
      <vt:lpstr>Upcoming Writing Assignments</vt:lpstr>
      <vt:lpstr>PowerPoint Presentation</vt:lpstr>
      <vt:lpstr>Mechanics and Logistics</vt:lpstr>
      <vt:lpstr>PowerPoint Presentation</vt:lpstr>
      <vt:lpstr>PowerPoint Presentation</vt:lpstr>
      <vt:lpstr>Some Previous Midterm Topics</vt:lpstr>
      <vt:lpstr>Midterm Key Elements</vt:lpstr>
      <vt:lpstr>PowerPoint Presentation</vt:lpstr>
      <vt:lpstr>Focus on EE295 Items</vt:lpstr>
      <vt:lpstr>Paragraph</vt:lpstr>
      <vt:lpstr>Video:  7 Marks of Good Technical Writing</vt:lpstr>
      <vt:lpstr>Watch Out List for Tech Writing</vt:lpstr>
      <vt:lpstr>Avoid extra ‘as’</vt:lpstr>
      <vt:lpstr>Avoid “I won’t tell you” words</vt:lpstr>
      <vt:lpstr>Time – terms to avoid (confusing)</vt:lpstr>
      <vt:lpstr>Titles and Headings</vt:lpstr>
      <vt:lpstr>Headings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95</cp:revision>
  <cp:lastPrinted>2018-02-01T02:22:39Z</cp:lastPrinted>
  <dcterms:created xsi:type="dcterms:W3CDTF">2017-08-23T13:02:48Z</dcterms:created>
  <dcterms:modified xsi:type="dcterms:W3CDTF">2019-09-04T12:45:51Z</dcterms:modified>
</cp:coreProperties>
</file>